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90" r:id="rId2"/>
    <p:sldId id="291" r:id="rId3"/>
    <p:sldId id="293" r:id="rId4"/>
    <p:sldId id="289" r:id="rId5"/>
    <p:sldId id="288" r:id="rId6"/>
    <p:sldId id="287" r:id="rId7"/>
    <p:sldId id="295" r:id="rId8"/>
    <p:sldId id="300" r:id="rId9"/>
    <p:sldId id="296" r:id="rId10"/>
    <p:sldId id="297" r:id="rId11"/>
    <p:sldId id="298" r:id="rId12"/>
    <p:sldId id="301" r:id="rId13"/>
  </p:sldIdLst>
  <p:sldSz cx="9144000" cy="6858000" type="screen4x3"/>
  <p:notesSz cx="6797675" cy="992822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EB67"/>
    <a:srgbClr val="FFFFCC"/>
    <a:srgbClr val="F7DA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331" autoAdjust="0"/>
  </p:normalViewPr>
  <p:slideViewPr>
    <p:cSldViewPr>
      <p:cViewPr varScale="1">
        <p:scale>
          <a:sx n="96" d="100"/>
          <a:sy n="96" d="100"/>
        </p:scale>
        <p:origin x="-33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0DFC77-880C-4873-B9D3-BF068C8DA6DC}" type="doc">
      <dgm:prSet loTypeId="urn:microsoft.com/office/officeart/2008/layout/LinedLis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it-IT"/>
        </a:p>
      </dgm:t>
    </dgm:pt>
    <dgm:pt modelId="{B2FA58BA-E9EB-450B-9B09-DB5E72D316DD}">
      <dgm:prSet phldrT="[Testo]"/>
      <dgm:spPr/>
      <dgm:t>
        <a:bodyPr/>
        <a:lstStyle/>
        <a:p>
          <a:pPr algn="ctr"/>
          <a:endParaRPr lang="it-IT" dirty="0"/>
        </a:p>
        <a:p>
          <a:pPr algn="ctr"/>
          <a:r>
            <a: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Piccole Medie e Grandi Imprese costituite in forma societaria comprese le società cooperative e le società consortili </a:t>
          </a:r>
        </a:p>
      </dgm:t>
    </dgm:pt>
    <dgm:pt modelId="{8739C54D-AFFB-49FF-92A0-7776AB23441E}" type="parTrans" cxnId="{641DF04F-4E07-4F58-A9B5-26F0E7D9E1D3}">
      <dgm:prSet/>
      <dgm:spPr/>
      <dgm:t>
        <a:bodyPr/>
        <a:lstStyle/>
        <a:p>
          <a:endParaRPr lang="it-IT"/>
        </a:p>
      </dgm:t>
    </dgm:pt>
    <dgm:pt modelId="{23D04892-FD10-47C5-AD13-D58A5D1B34EE}" type="sibTrans" cxnId="{641DF04F-4E07-4F58-A9B5-26F0E7D9E1D3}">
      <dgm:prSet/>
      <dgm:spPr/>
      <dgm:t>
        <a:bodyPr/>
        <a:lstStyle/>
        <a:p>
          <a:endParaRPr lang="it-IT"/>
        </a:p>
      </dgm:t>
    </dgm:pt>
    <dgm:pt modelId="{C019AE5F-1934-41F8-9AC9-28A7EA331A66}">
      <dgm:prSet phldrT="[Testo]" custT="1"/>
      <dgm:spPr/>
      <dgm:t>
        <a:bodyPr/>
        <a:lstStyle/>
        <a:p>
          <a:r>
            <a:rPr lang="it-IT" sz="1300" dirty="0"/>
            <a:t>Essere regolarmente costituite in forma societaria  ed iscritte al Registro delle imprese</a:t>
          </a:r>
        </a:p>
      </dgm:t>
    </dgm:pt>
    <dgm:pt modelId="{B02759AB-A97C-49A9-B8BF-1F7A0E0E0F29}" type="parTrans" cxnId="{D3D97D92-84C2-4E89-AC5C-858F04C428BC}">
      <dgm:prSet/>
      <dgm:spPr/>
      <dgm:t>
        <a:bodyPr/>
        <a:lstStyle/>
        <a:p>
          <a:endParaRPr lang="it-IT"/>
        </a:p>
      </dgm:t>
    </dgm:pt>
    <dgm:pt modelId="{36E3B76F-3CFB-4121-831C-DBE35D3AC7D4}" type="sibTrans" cxnId="{D3D97D92-84C2-4E89-AC5C-858F04C428BC}">
      <dgm:prSet/>
      <dgm:spPr/>
      <dgm:t>
        <a:bodyPr/>
        <a:lstStyle/>
        <a:p>
          <a:endParaRPr lang="it-IT"/>
        </a:p>
      </dgm:t>
    </dgm:pt>
    <dgm:pt modelId="{10E3749C-EAEF-439E-A266-9E0BB0A02636}">
      <dgm:prSet phldrT="[Testo]" custT="1"/>
      <dgm:spPr/>
      <dgm:t>
        <a:bodyPr/>
        <a:lstStyle/>
        <a:p>
          <a:r>
            <a:rPr lang="it-IT" sz="1300" dirty="0"/>
            <a:t>Essere in pieno e libero esercizio dei propri diritti, non essere in liquidazione volontaria e non essere sottoposte a procedure concorsuali</a:t>
          </a:r>
        </a:p>
      </dgm:t>
    </dgm:pt>
    <dgm:pt modelId="{DBF6F5A0-908D-4860-9499-5464223AF38F}" type="parTrans" cxnId="{4128B5CD-723B-4055-A294-0BC3DA544188}">
      <dgm:prSet/>
      <dgm:spPr/>
      <dgm:t>
        <a:bodyPr/>
        <a:lstStyle/>
        <a:p>
          <a:endParaRPr lang="it-IT"/>
        </a:p>
      </dgm:t>
    </dgm:pt>
    <dgm:pt modelId="{95058142-E5FE-42FC-8A86-9FF25AEAA3D4}" type="sibTrans" cxnId="{4128B5CD-723B-4055-A294-0BC3DA544188}">
      <dgm:prSet/>
      <dgm:spPr/>
      <dgm:t>
        <a:bodyPr/>
        <a:lstStyle/>
        <a:p>
          <a:endParaRPr lang="it-IT"/>
        </a:p>
      </dgm:t>
    </dgm:pt>
    <dgm:pt modelId="{CD265083-3072-4522-846D-B1682C77D587}">
      <dgm:prSet phldrT="[Testo]" custT="1"/>
      <dgm:spPr/>
      <dgm:t>
        <a:bodyPr/>
        <a:lstStyle/>
        <a:p>
          <a:r>
            <a:rPr lang="it-IT" sz="1300" dirty="0"/>
            <a:t>Essere tra società che hanno ricevuto e successivamente non rimborsato o depositato in un conto bloccato, aiuti illegali o incompatibili dalla CE</a:t>
          </a:r>
        </a:p>
      </dgm:t>
    </dgm:pt>
    <dgm:pt modelId="{28BBBBC7-2420-4823-AE58-C5F24620B61C}" type="parTrans" cxnId="{1B8C6847-6334-411D-8D7C-4966115778BE}">
      <dgm:prSet/>
      <dgm:spPr/>
      <dgm:t>
        <a:bodyPr/>
        <a:lstStyle/>
        <a:p>
          <a:endParaRPr lang="it-IT"/>
        </a:p>
      </dgm:t>
    </dgm:pt>
    <dgm:pt modelId="{41045530-FB31-433A-8F9E-234EADC3557A}" type="sibTrans" cxnId="{1B8C6847-6334-411D-8D7C-4966115778BE}">
      <dgm:prSet/>
      <dgm:spPr/>
      <dgm:t>
        <a:bodyPr/>
        <a:lstStyle/>
        <a:p>
          <a:endParaRPr lang="it-IT"/>
        </a:p>
      </dgm:t>
    </dgm:pt>
    <dgm:pt modelId="{83898326-34D1-43C3-B9FD-4A6954C25666}">
      <dgm:prSet phldrT="[Testo]" custT="1"/>
      <dgm:spPr/>
      <dgm:t>
        <a:bodyPr/>
        <a:lstStyle/>
        <a:p>
          <a:r>
            <a:rPr lang="it-IT" sz="1300" dirty="0"/>
            <a:t>Non risultare «impresa in difficoltà»</a:t>
          </a:r>
        </a:p>
      </dgm:t>
    </dgm:pt>
    <dgm:pt modelId="{0CE90768-24D0-4F15-BEEA-542100C4111D}" type="parTrans" cxnId="{23C3BE24-7FA6-4390-9800-32CA1B8E7971}">
      <dgm:prSet/>
      <dgm:spPr/>
      <dgm:t>
        <a:bodyPr/>
        <a:lstStyle/>
        <a:p>
          <a:endParaRPr lang="it-IT"/>
        </a:p>
      </dgm:t>
    </dgm:pt>
    <dgm:pt modelId="{C76B64DE-6F3D-4526-B30F-9EBE240A95A3}" type="sibTrans" cxnId="{23C3BE24-7FA6-4390-9800-32CA1B8E7971}">
      <dgm:prSet/>
      <dgm:spPr/>
      <dgm:t>
        <a:bodyPr/>
        <a:lstStyle/>
        <a:p>
          <a:endParaRPr lang="it-IT"/>
        </a:p>
      </dgm:t>
    </dgm:pt>
    <dgm:pt modelId="{2EE20352-268E-4BC6-BE04-F53161FCF129}">
      <dgm:prSet phldrT="[Testo]" custT="1"/>
      <dgm:spPr/>
      <dgm:t>
        <a:bodyPr/>
        <a:lstStyle/>
        <a:p>
          <a:r>
            <a:rPr lang="it-IT" sz="1300" dirty="0"/>
            <a:t>- Per gli aiuti a finalità regionale – non rientrare tra coloro che nei due anni precedenti abbiano chiuso la stessa o analoga attività nello spazio Economico Europeo  o che abbiano in programma di cessare l’attività  entro due anni dal completamento  di sviluppo delle zone interessate</a:t>
          </a:r>
        </a:p>
      </dgm:t>
    </dgm:pt>
    <dgm:pt modelId="{40DCB271-ACB7-44CA-AE80-91BAF9919353}" type="parTrans" cxnId="{EC157320-21AD-4DFF-8D1D-F53EAB7B2015}">
      <dgm:prSet/>
      <dgm:spPr/>
      <dgm:t>
        <a:bodyPr/>
        <a:lstStyle/>
        <a:p>
          <a:endParaRPr lang="it-IT"/>
        </a:p>
      </dgm:t>
    </dgm:pt>
    <dgm:pt modelId="{F9F0C7C4-4032-44CA-8EBF-B8643070B23B}" type="sibTrans" cxnId="{EC157320-21AD-4DFF-8D1D-F53EAB7B2015}">
      <dgm:prSet/>
      <dgm:spPr/>
      <dgm:t>
        <a:bodyPr/>
        <a:lstStyle/>
        <a:p>
          <a:endParaRPr lang="it-IT"/>
        </a:p>
      </dgm:t>
    </dgm:pt>
    <dgm:pt modelId="{68793B9B-2A3B-4C32-B33A-C71C845AEFEE}" type="pres">
      <dgm:prSet presAssocID="{150DFC77-880C-4873-B9D3-BF068C8DA6DC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it-IT"/>
        </a:p>
      </dgm:t>
    </dgm:pt>
    <dgm:pt modelId="{70FA507B-B2AF-4089-AD72-8D9C89C7BF29}" type="pres">
      <dgm:prSet presAssocID="{B2FA58BA-E9EB-450B-9B09-DB5E72D316DD}" presName="thickLine" presStyleLbl="alignNode1" presStyleIdx="0" presStyleCnt="1"/>
      <dgm:spPr/>
    </dgm:pt>
    <dgm:pt modelId="{6C2D3CA6-A84F-4BA3-BB75-27D0BC356DDB}" type="pres">
      <dgm:prSet presAssocID="{B2FA58BA-E9EB-450B-9B09-DB5E72D316DD}" presName="horz1" presStyleCnt="0"/>
      <dgm:spPr/>
    </dgm:pt>
    <dgm:pt modelId="{42557253-B037-453B-B0C7-E526239AEA77}" type="pres">
      <dgm:prSet presAssocID="{B2FA58BA-E9EB-450B-9B09-DB5E72D316DD}" presName="tx1" presStyleLbl="revTx" presStyleIdx="0" presStyleCnt="6"/>
      <dgm:spPr/>
      <dgm:t>
        <a:bodyPr/>
        <a:lstStyle/>
        <a:p>
          <a:endParaRPr lang="it-IT"/>
        </a:p>
      </dgm:t>
    </dgm:pt>
    <dgm:pt modelId="{60068AF8-F8BF-4CD3-BF8B-62C149FB0097}" type="pres">
      <dgm:prSet presAssocID="{B2FA58BA-E9EB-450B-9B09-DB5E72D316DD}" presName="vert1" presStyleCnt="0"/>
      <dgm:spPr/>
    </dgm:pt>
    <dgm:pt modelId="{DA4FB4DC-94B5-46C7-BB3E-A77A34E374FB}" type="pres">
      <dgm:prSet presAssocID="{C019AE5F-1934-41F8-9AC9-28A7EA331A66}" presName="vertSpace2a" presStyleCnt="0"/>
      <dgm:spPr/>
    </dgm:pt>
    <dgm:pt modelId="{33B7403C-AA40-4F2B-A24B-1608CF503BA5}" type="pres">
      <dgm:prSet presAssocID="{C019AE5F-1934-41F8-9AC9-28A7EA331A66}" presName="horz2" presStyleCnt="0"/>
      <dgm:spPr/>
    </dgm:pt>
    <dgm:pt modelId="{CDAFB3F8-D045-4199-9C77-6DD7C072BC75}" type="pres">
      <dgm:prSet presAssocID="{C019AE5F-1934-41F8-9AC9-28A7EA331A66}" presName="horzSpace2" presStyleCnt="0"/>
      <dgm:spPr/>
    </dgm:pt>
    <dgm:pt modelId="{8728C3B1-3582-46F4-841E-A597D7CDFD51}" type="pres">
      <dgm:prSet presAssocID="{C019AE5F-1934-41F8-9AC9-28A7EA331A66}" presName="tx2" presStyleLbl="revTx" presStyleIdx="1" presStyleCnt="6" custScaleY="50673"/>
      <dgm:spPr/>
      <dgm:t>
        <a:bodyPr/>
        <a:lstStyle/>
        <a:p>
          <a:endParaRPr lang="it-IT"/>
        </a:p>
      </dgm:t>
    </dgm:pt>
    <dgm:pt modelId="{99BD37F9-001A-4007-8361-08739EBB1352}" type="pres">
      <dgm:prSet presAssocID="{C019AE5F-1934-41F8-9AC9-28A7EA331A66}" presName="vert2" presStyleCnt="0"/>
      <dgm:spPr/>
    </dgm:pt>
    <dgm:pt modelId="{C4D163FE-A796-4FB5-A3D0-68B5C8D53018}" type="pres">
      <dgm:prSet presAssocID="{C019AE5F-1934-41F8-9AC9-28A7EA331A66}" presName="thinLine2b" presStyleLbl="callout" presStyleIdx="0" presStyleCnt="5"/>
      <dgm:spPr/>
    </dgm:pt>
    <dgm:pt modelId="{B477B388-C958-4C0F-919F-0AF23EA48186}" type="pres">
      <dgm:prSet presAssocID="{C019AE5F-1934-41F8-9AC9-28A7EA331A66}" presName="vertSpace2b" presStyleCnt="0"/>
      <dgm:spPr/>
    </dgm:pt>
    <dgm:pt modelId="{AB596941-4CD9-4D79-93E3-3B2C7C787EC7}" type="pres">
      <dgm:prSet presAssocID="{10E3749C-EAEF-439E-A266-9E0BB0A02636}" presName="horz2" presStyleCnt="0"/>
      <dgm:spPr/>
    </dgm:pt>
    <dgm:pt modelId="{98D93FF0-0D01-4970-B0F5-F8E97C75B622}" type="pres">
      <dgm:prSet presAssocID="{10E3749C-EAEF-439E-A266-9E0BB0A02636}" presName="horzSpace2" presStyleCnt="0"/>
      <dgm:spPr/>
    </dgm:pt>
    <dgm:pt modelId="{09ADCA33-9E6D-44B3-919B-85ADD4705E2B}" type="pres">
      <dgm:prSet presAssocID="{10E3749C-EAEF-439E-A266-9E0BB0A02636}" presName="tx2" presStyleLbl="revTx" presStyleIdx="2" presStyleCnt="6" custScaleY="38183"/>
      <dgm:spPr/>
      <dgm:t>
        <a:bodyPr/>
        <a:lstStyle/>
        <a:p>
          <a:endParaRPr lang="it-IT"/>
        </a:p>
      </dgm:t>
    </dgm:pt>
    <dgm:pt modelId="{E1B76B6A-FEB2-405B-999B-A5197A8B7591}" type="pres">
      <dgm:prSet presAssocID="{10E3749C-EAEF-439E-A266-9E0BB0A02636}" presName="vert2" presStyleCnt="0"/>
      <dgm:spPr/>
    </dgm:pt>
    <dgm:pt modelId="{100007EE-B534-4E7A-AB01-DE5DBBD68CEF}" type="pres">
      <dgm:prSet presAssocID="{10E3749C-EAEF-439E-A266-9E0BB0A02636}" presName="thinLine2b" presStyleLbl="callout" presStyleIdx="1" presStyleCnt="5" custLinFactY="100000" custLinFactNeighborX="167" custLinFactNeighborY="147503"/>
      <dgm:spPr/>
    </dgm:pt>
    <dgm:pt modelId="{23D25D21-B0D2-4B42-912D-981434CF5E12}" type="pres">
      <dgm:prSet presAssocID="{10E3749C-EAEF-439E-A266-9E0BB0A02636}" presName="vertSpace2b" presStyleCnt="0"/>
      <dgm:spPr/>
    </dgm:pt>
    <dgm:pt modelId="{EB999CBF-A67E-4FAA-9113-E73EF7741471}" type="pres">
      <dgm:prSet presAssocID="{CD265083-3072-4522-846D-B1682C77D587}" presName="horz2" presStyleCnt="0"/>
      <dgm:spPr/>
    </dgm:pt>
    <dgm:pt modelId="{C89BA3DA-9D12-4B7D-9F72-693040384C44}" type="pres">
      <dgm:prSet presAssocID="{CD265083-3072-4522-846D-B1682C77D587}" presName="horzSpace2" presStyleCnt="0"/>
      <dgm:spPr/>
    </dgm:pt>
    <dgm:pt modelId="{4DD4D01F-E45F-418E-90C7-0CCA69479B3B}" type="pres">
      <dgm:prSet presAssocID="{CD265083-3072-4522-846D-B1682C77D587}" presName="tx2" presStyleLbl="revTx" presStyleIdx="3" presStyleCnt="6" custScaleY="75721" custLinFactNeighborX="-236" custLinFactNeighborY="9857"/>
      <dgm:spPr/>
      <dgm:t>
        <a:bodyPr/>
        <a:lstStyle/>
        <a:p>
          <a:endParaRPr lang="it-IT"/>
        </a:p>
      </dgm:t>
    </dgm:pt>
    <dgm:pt modelId="{E761E42D-51D9-450E-8BFC-9759A0FB345E}" type="pres">
      <dgm:prSet presAssocID="{CD265083-3072-4522-846D-B1682C77D587}" presName="vert2" presStyleCnt="0"/>
      <dgm:spPr/>
    </dgm:pt>
    <dgm:pt modelId="{6EABC4F1-CEE8-41A3-9F36-D10095079560}" type="pres">
      <dgm:prSet presAssocID="{CD265083-3072-4522-846D-B1682C77D587}" presName="thinLine2b" presStyleLbl="callout" presStyleIdx="2" presStyleCnt="5" custLinFactY="-122665" custLinFactNeighborX="-99" custLinFactNeighborY="-200000"/>
      <dgm:spPr/>
    </dgm:pt>
    <dgm:pt modelId="{155BAC9B-876A-4646-9346-2A2275C08B91}" type="pres">
      <dgm:prSet presAssocID="{CD265083-3072-4522-846D-B1682C77D587}" presName="vertSpace2b" presStyleCnt="0"/>
      <dgm:spPr/>
    </dgm:pt>
    <dgm:pt modelId="{3FF9964F-EB9F-4C9B-B333-4FD317D7C80D}" type="pres">
      <dgm:prSet presAssocID="{83898326-34D1-43C3-B9FD-4A6954C25666}" presName="horz2" presStyleCnt="0"/>
      <dgm:spPr/>
    </dgm:pt>
    <dgm:pt modelId="{4F18950C-C933-46AB-B4A9-43E24C05706A}" type="pres">
      <dgm:prSet presAssocID="{83898326-34D1-43C3-B9FD-4A6954C25666}" presName="horzSpace2" presStyleCnt="0"/>
      <dgm:spPr/>
    </dgm:pt>
    <dgm:pt modelId="{0B425010-42D9-446C-A25C-88F8B5D67390}" type="pres">
      <dgm:prSet presAssocID="{83898326-34D1-43C3-B9FD-4A6954C25666}" presName="tx2" presStyleLbl="revTx" presStyleIdx="4" presStyleCnt="6" custScaleY="45478" custLinFactNeighborX="-236" custLinFactNeighborY="-16529"/>
      <dgm:spPr/>
      <dgm:t>
        <a:bodyPr/>
        <a:lstStyle/>
        <a:p>
          <a:endParaRPr lang="it-IT"/>
        </a:p>
      </dgm:t>
    </dgm:pt>
    <dgm:pt modelId="{CD97E311-27F7-40B0-94DF-B0AEAC49477B}" type="pres">
      <dgm:prSet presAssocID="{83898326-34D1-43C3-B9FD-4A6954C25666}" presName="vert2" presStyleCnt="0"/>
      <dgm:spPr/>
    </dgm:pt>
    <dgm:pt modelId="{D085BB37-8338-474C-979F-A95ACFEB44BE}" type="pres">
      <dgm:prSet presAssocID="{83898326-34D1-43C3-B9FD-4A6954C25666}" presName="thinLine2b" presStyleLbl="callout" presStyleIdx="3" presStyleCnt="5" custLinFactY="-256631" custLinFactNeighborX="167" custLinFactNeighborY="-300000"/>
      <dgm:spPr/>
    </dgm:pt>
    <dgm:pt modelId="{30D449B6-F578-47F6-82D5-67F33EFE2830}" type="pres">
      <dgm:prSet presAssocID="{83898326-34D1-43C3-B9FD-4A6954C25666}" presName="vertSpace2b" presStyleCnt="0"/>
      <dgm:spPr/>
    </dgm:pt>
    <dgm:pt modelId="{7FD8729C-6EC8-4C4B-8C41-13DE24840252}" type="pres">
      <dgm:prSet presAssocID="{2EE20352-268E-4BC6-BE04-F53161FCF129}" presName="horz2" presStyleCnt="0"/>
      <dgm:spPr/>
    </dgm:pt>
    <dgm:pt modelId="{8C93F96E-40E5-4951-AC23-BD12F5C922F3}" type="pres">
      <dgm:prSet presAssocID="{2EE20352-268E-4BC6-BE04-F53161FCF129}" presName="horzSpace2" presStyleCnt="0"/>
      <dgm:spPr/>
    </dgm:pt>
    <dgm:pt modelId="{13EA9FCA-4DE2-4BEC-917F-F2B0CC742DDC}" type="pres">
      <dgm:prSet presAssocID="{2EE20352-268E-4BC6-BE04-F53161FCF129}" presName="tx2" presStyleLbl="revTx" presStyleIdx="5" presStyleCnt="6" custScaleY="65249" custLinFactNeighborX="-236" custLinFactNeighborY="-25894"/>
      <dgm:spPr/>
      <dgm:t>
        <a:bodyPr/>
        <a:lstStyle/>
        <a:p>
          <a:endParaRPr lang="it-IT"/>
        </a:p>
      </dgm:t>
    </dgm:pt>
    <dgm:pt modelId="{AABC5229-5E31-461D-B9F4-029F1E11EDA2}" type="pres">
      <dgm:prSet presAssocID="{2EE20352-268E-4BC6-BE04-F53161FCF129}" presName="vert2" presStyleCnt="0"/>
      <dgm:spPr/>
    </dgm:pt>
    <dgm:pt modelId="{4F205340-CE55-4F61-A2E8-33D47843763C}" type="pres">
      <dgm:prSet presAssocID="{2EE20352-268E-4BC6-BE04-F53161FCF129}" presName="thinLine2b" presStyleLbl="callout" presStyleIdx="4" presStyleCnt="5" custLinFactNeighborX="167" custLinFactNeighborY="4725"/>
      <dgm:spPr/>
    </dgm:pt>
    <dgm:pt modelId="{BFB7C7DF-6D49-44E2-93DE-2AE7DDA9BC83}" type="pres">
      <dgm:prSet presAssocID="{2EE20352-268E-4BC6-BE04-F53161FCF129}" presName="vertSpace2b" presStyleCnt="0"/>
      <dgm:spPr/>
    </dgm:pt>
  </dgm:ptLst>
  <dgm:cxnLst>
    <dgm:cxn modelId="{B669256A-45CE-4AB5-AB02-BAD53394A3CE}" type="presOf" srcId="{83898326-34D1-43C3-B9FD-4A6954C25666}" destId="{0B425010-42D9-446C-A25C-88F8B5D67390}" srcOrd="0" destOrd="0" presId="urn:microsoft.com/office/officeart/2008/layout/LinedList"/>
    <dgm:cxn modelId="{DBBA348B-7C5A-4E70-A766-779BA42A09CE}" type="presOf" srcId="{CD265083-3072-4522-846D-B1682C77D587}" destId="{4DD4D01F-E45F-418E-90C7-0CCA69479B3B}" srcOrd="0" destOrd="0" presId="urn:microsoft.com/office/officeart/2008/layout/LinedList"/>
    <dgm:cxn modelId="{D3D97D92-84C2-4E89-AC5C-858F04C428BC}" srcId="{B2FA58BA-E9EB-450B-9B09-DB5E72D316DD}" destId="{C019AE5F-1934-41F8-9AC9-28A7EA331A66}" srcOrd="0" destOrd="0" parTransId="{B02759AB-A97C-49A9-B8BF-1F7A0E0E0F29}" sibTransId="{36E3B76F-3CFB-4121-831C-DBE35D3AC7D4}"/>
    <dgm:cxn modelId="{4128B5CD-723B-4055-A294-0BC3DA544188}" srcId="{B2FA58BA-E9EB-450B-9B09-DB5E72D316DD}" destId="{10E3749C-EAEF-439E-A266-9E0BB0A02636}" srcOrd="1" destOrd="0" parTransId="{DBF6F5A0-908D-4860-9499-5464223AF38F}" sibTransId="{95058142-E5FE-42FC-8A86-9FF25AEAA3D4}"/>
    <dgm:cxn modelId="{641DF04F-4E07-4F58-A9B5-26F0E7D9E1D3}" srcId="{150DFC77-880C-4873-B9D3-BF068C8DA6DC}" destId="{B2FA58BA-E9EB-450B-9B09-DB5E72D316DD}" srcOrd="0" destOrd="0" parTransId="{8739C54D-AFFB-49FF-92A0-7776AB23441E}" sibTransId="{23D04892-FD10-47C5-AD13-D58A5D1B34EE}"/>
    <dgm:cxn modelId="{23C3BE24-7FA6-4390-9800-32CA1B8E7971}" srcId="{B2FA58BA-E9EB-450B-9B09-DB5E72D316DD}" destId="{83898326-34D1-43C3-B9FD-4A6954C25666}" srcOrd="3" destOrd="0" parTransId="{0CE90768-24D0-4F15-BEEA-542100C4111D}" sibTransId="{C76B64DE-6F3D-4526-B30F-9EBE240A95A3}"/>
    <dgm:cxn modelId="{37F9D7C7-BD2F-44B0-A939-56CE0B8353EA}" type="presOf" srcId="{2EE20352-268E-4BC6-BE04-F53161FCF129}" destId="{13EA9FCA-4DE2-4BEC-917F-F2B0CC742DDC}" srcOrd="0" destOrd="0" presId="urn:microsoft.com/office/officeart/2008/layout/LinedList"/>
    <dgm:cxn modelId="{FB6A8AF8-DBAE-4F88-B04C-11888B6920F8}" type="presOf" srcId="{10E3749C-EAEF-439E-A266-9E0BB0A02636}" destId="{09ADCA33-9E6D-44B3-919B-85ADD4705E2B}" srcOrd="0" destOrd="0" presId="urn:microsoft.com/office/officeart/2008/layout/LinedList"/>
    <dgm:cxn modelId="{1CF51769-DE26-436E-9BDC-C0A65DF52F48}" type="presOf" srcId="{150DFC77-880C-4873-B9D3-BF068C8DA6DC}" destId="{68793B9B-2A3B-4C32-B33A-C71C845AEFEE}" srcOrd="0" destOrd="0" presId="urn:microsoft.com/office/officeart/2008/layout/LinedList"/>
    <dgm:cxn modelId="{6B3A99DF-DD70-4427-834A-15D39B1383DC}" type="presOf" srcId="{C019AE5F-1934-41F8-9AC9-28A7EA331A66}" destId="{8728C3B1-3582-46F4-841E-A597D7CDFD51}" srcOrd="0" destOrd="0" presId="urn:microsoft.com/office/officeart/2008/layout/LinedList"/>
    <dgm:cxn modelId="{EC157320-21AD-4DFF-8D1D-F53EAB7B2015}" srcId="{B2FA58BA-E9EB-450B-9B09-DB5E72D316DD}" destId="{2EE20352-268E-4BC6-BE04-F53161FCF129}" srcOrd="4" destOrd="0" parTransId="{40DCB271-ACB7-44CA-AE80-91BAF9919353}" sibTransId="{F9F0C7C4-4032-44CA-8EBF-B8643070B23B}"/>
    <dgm:cxn modelId="{E368844D-6E67-4F94-8414-DDC2E1B6A8FF}" type="presOf" srcId="{B2FA58BA-E9EB-450B-9B09-DB5E72D316DD}" destId="{42557253-B037-453B-B0C7-E526239AEA77}" srcOrd="0" destOrd="0" presId="urn:microsoft.com/office/officeart/2008/layout/LinedList"/>
    <dgm:cxn modelId="{1B8C6847-6334-411D-8D7C-4966115778BE}" srcId="{B2FA58BA-E9EB-450B-9B09-DB5E72D316DD}" destId="{CD265083-3072-4522-846D-B1682C77D587}" srcOrd="2" destOrd="0" parTransId="{28BBBBC7-2420-4823-AE58-C5F24620B61C}" sibTransId="{41045530-FB31-433A-8F9E-234EADC3557A}"/>
    <dgm:cxn modelId="{485ED20F-783B-4D68-877E-58FBB1E01137}" type="presParOf" srcId="{68793B9B-2A3B-4C32-B33A-C71C845AEFEE}" destId="{70FA507B-B2AF-4089-AD72-8D9C89C7BF29}" srcOrd="0" destOrd="0" presId="urn:microsoft.com/office/officeart/2008/layout/LinedList"/>
    <dgm:cxn modelId="{045D70CC-ADD2-4487-859A-E3398F059C17}" type="presParOf" srcId="{68793B9B-2A3B-4C32-B33A-C71C845AEFEE}" destId="{6C2D3CA6-A84F-4BA3-BB75-27D0BC356DDB}" srcOrd="1" destOrd="0" presId="urn:microsoft.com/office/officeart/2008/layout/LinedList"/>
    <dgm:cxn modelId="{569E26DE-B4BE-4AB7-A775-91F9D19B7B95}" type="presParOf" srcId="{6C2D3CA6-A84F-4BA3-BB75-27D0BC356DDB}" destId="{42557253-B037-453B-B0C7-E526239AEA77}" srcOrd="0" destOrd="0" presId="urn:microsoft.com/office/officeart/2008/layout/LinedList"/>
    <dgm:cxn modelId="{C46FEF55-26E5-491A-87E2-38D46D60A947}" type="presParOf" srcId="{6C2D3CA6-A84F-4BA3-BB75-27D0BC356DDB}" destId="{60068AF8-F8BF-4CD3-BF8B-62C149FB0097}" srcOrd="1" destOrd="0" presId="urn:microsoft.com/office/officeart/2008/layout/LinedList"/>
    <dgm:cxn modelId="{E848F388-7115-4CBA-92C5-93398DA4E6B1}" type="presParOf" srcId="{60068AF8-F8BF-4CD3-BF8B-62C149FB0097}" destId="{DA4FB4DC-94B5-46C7-BB3E-A77A34E374FB}" srcOrd="0" destOrd="0" presId="urn:microsoft.com/office/officeart/2008/layout/LinedList"/>
    <dgm:cxn modelId="{09F746E9-9DD4-481F-9C12-2809503BF1BD}" type="presParOf" srcId="{60068AF8-F8BF-4CD3-BF8B-62C149FB0097}" destId="{33B7403C-AA40-4F2B-A24B-1608CF503BA5}" srcOrd="1" destOrd="0" presId="urn:microsoft.com/office/officeart/2008/layout/LinedList"/>
    <dgm:cxn modelId="{5F0683AC-DB21-4E1F-A27F-84D6CFEEF943}" type="presParOf" srcId="{33B7403C-AA40-4F2B-A24B-1608CF503BA5}" destId="{CDAFB3F8-D045-4199-9C77-6DD7C072BC75}" srcOrd="0" destOrd="0" presId="urn:microsoft.com/office/officeart/2008/layout/LinedList"/>
    <dgm:cxn modelId="{F85BDCBE-F521-4FCC-8FCB-5083BF01374F}" type="presParOf" srcId="{33B7403C-AA40-4F2B-A24B-1608CF503BA5}" destId="{8728C3B1-3582-46F4-841E-A597D7CDFD51}" srcOrd="1" destOrd="0" presId="urn:microsoft.com/office/officeart/2008/layout/LinedList"/>
    <dgm:cxn modelId="{5BD3C04A-0702-4D99-A2DE-A36CA95047CA}" type="presParOf" srcId="{33B7403C-AA40-4F2B-A24B-1608CF503BA5}" destId="{99BD37F9-001A-4007-8361-08739EBB1352}" srcOrd="2" destOrd="0" presId="urn:microsoft.com/office/officeart/2008/layout/LinedList"/>
    <dgm:cxn modelId="{C93EB3B2-5F55-4EF1-97CA-F90C0526AECC}" type="presParOf" srcId="{60068AF8-F8BF-4CD3-BF8B-62C149FB0097}" destId="{C4D163FE-A796-4FB5-A3D0-68B5C8D53018}" srcOrd="2" destOrd="0" presId="urn:microsoft.com/office/officeart/2008/layout/LinedList"/>
    <dgm:cxn modelId="{F1B031D5-685A-46C0-97CD-C04AB81BF6BE}" type="presParOf" srcId="{60068AF8-F8BF-4CD3-BF8B-62C149FB0097}" destId="{B477B388-C958-4C0F-919F-0AF23EA48186}" srcOrd="3" destOrd="0" presId="urn:microsoft.com/office/officeart/2008/layout/LinedList"/>
    <dgm:cxn modelId="{B605034E-6A77-4231-A623-95EECC8B3331}" type="presParOf" srcId="{60068AF8-F8BF-4CD3-BF8B-62C149FB0097}" destId="{AB596941-4CD9-4D79-93E3-3B2C7C787EC7}" srcOrd="4" destOrd="0" presId="urn:microsoft.com/office/officeart/2008/layout/LinedList"/>
    <dgm:cxn modelId="{1B867DDD-06FC-4AE1-9F63-1C9543A37DB4}" type="presParOf" srcId="{AB596941-4CD9-4D79-93E3-3B2C7C787EC7}" destId="{98D93FF0-0D01-4970-B0F5-F8E97C75B622}" srcOrd="0" destOrd="0" presId="urn:microsoft.com/office/officeart/2008/layout/LinedList"/>
    <dgm:cxn modelId="{7317D31A-7777-4D9F-B28B-2D7337BDC641}" type="presParOf" srcId="{AB596941-4CD9-4D79-93E3-3B2C7C787EC7}" destId="{09ADCA33-9E6D-44B3-919B-85ADD4705E2B}" srcOrd="1" destOrd="0" presId="urn:microsoft.com/office/officeart/2008/layout/LinedList"/>
    <dgm:cxn modelId="{AAE4BAA8-972E-4B49-BD08-BA00D6F64247}" type="presParOf" srcId="{AB596941-4CD9-4D79-93E3-3B2C7C787EC7}" destId="{E1B76B6A-FEB2-405B-999B-A5197A8B7591}" srcOrd="2" destOrd="0" presId="urn:microsoft.com/office/officeart/2008/layout/LinedList"/>
    <dgm:cxn modelId="{32AB313F-7B1E-4B1E-A2CA-1742E5812580}" type="presParOf" srcId="{60068AF8-F8BF-4CD3-BF8B-62C149FB0097}" destId="{100007EE-B534-4E7A-AB01-DE5DBBD68CEF}" srcOrd="5" destOrd="0" presId="urn:microsoft.com/office/officeart/2008/layout/LinedList"/>
    <dgm:cxn modelId="{6B8D38B8-2BA7-4DD8-A682-B24A788A9AE8}" type="presParOf" srcId="{60068AF8-F8BF-4CD3-BF8B-62C149FB0097}" destId="{23D25D21-B0D2-4B42-912D-981434CF5E12}" srcOrd="6" destOrd="0" presId="urn:microsoft.com/office/officeart/2008/layout/LinedList"/>
    <dgm:cxn modelId="{95592B23-0AF1-4A73-B5C7-DB1BAF2A3E13}" type="presParOf" srcId="{60068AF8-F8BF-4CD3-BF8B-62C149FB0097}" destId="{EB999CBF-A67E-4FAA-9113-E73EF7741471}" srcOrd="7" destOrd="0" presId="urn:microsoft.com/office/officeart/2008/layout/LinedList"/>
    <dgm:cxn modelId="{17D91CA9-82C2-404D-830D-0A69107F7A83}" type="presParOf" srcId="{EB999CBF-A67E-4FAA-9113-E73EF7741471}" destId="{C89BA3DA-9D12-4B7D-9F72-693040384C44}" srcOrd="0" destOrd="0" presId="urn:microsoft.com/office/officeart/2008/layout/LinedList"/>
    <dgm:cxn modelId="{839A36B8-E653-4F84-8DBB-B1F810FF7FAF}" type="presParOf" srcId="{EB999CBF-A67E-4FAA-9113-E73EF7741471}" destId="{4DD4D01F-E45F-418E-90C7-0CCA69479B3B}" srcOrd="1" destOrd="0" presId="urn:microsoft.com/office/officeart/2008/layout/LinedList"/>
    <dgm:cxn modelId="{67944864-2437-4774-A888-CA08A2DA3E8B}" type="presParOf" srcId="{EB999CBF-A67E-4FAA-9113-E73EF7741471}" destId="{E761E42D-51D9-450E-8BFC-9759A0FB345E}" srcOrd="2" destOrd="0" presId="urn:microsoft.com/office/officeart/2008/layout/LinedList"/>
    <dgm:cxn modelId="{8A17BBE9-2AA7-452E-858D-359C70383BE3}" type="presParOf" srcId="{60068AF8-F8BF-4CD3-BF8B-62C149FB0097}" destId="{6EABC4F1-CEE8-41A3-9F36-D10095079560}" srcOrd="8" destOrd="0" presId="urn:microsoft.com/office/officeart/2008/layout/LinedList"/>
    <dgm:cxn modelId="{F5D34606-6F22-4D16-AC3C-8CBAC6E97DA1}" type="presParOf" srcId="{60068AF8-F8BF-4CD3-BF8B-62C149FB0097}" destId="{155BAC9B-876A-4646-9346-2A2275C08B91}" srcOrd="9" destOrd="0" presId="urn:microsoft.com/office/officeart/2008/layout/LinedList"/>
    <dgm:cxn modelId="{1C0C8420-3B74-4EFB-B558-33D2151921EE}" type="presParOf" srcId="{60068AF8-F8BF-4CD3-BF8B-62C149FB0097}" destId="{3FF9964F-EB9F-4C9B-B333-4FD317D7C80D}" srcOrd="10" destOrd="0" presId="urn:microsoft.com/office/officeart/2008/layout/LinedList"/>
    <dgm:cxn modelId="{7AD84456-DDD7-47ED-8833-C29AE019CE3B}" type="presParOf" srcId="{3FF9964F-EB9F-4C9B-B333-4FD317D7C80D}" destId="{4F18950C-C933-46AB-B4A9-43E24C05706A}" srcOrd="0" destOrd="0" presId="urn:microsoft.com/office/officeart/2008/layout/LinedList"/>
    <dgm:cxn modelId="{44BDA78F-03CA-4CBE-BB4C-1A8B5AD634A8}" type="presParOf" srcId="{3FF9964F-EB9F-4C9B-B333-4FD317D7C80D}" destId="{0B425010-42D9-446C-A25C-88F8B5D67390}" srcOrd="1" destOrd="0" presId="urn:microsoft.com/office/officeart/2008/layout/LinedList"/>
    <dgm:cxn modelId="{6818B9B7-47D8-4B81-A0C9-E2932DD823A7}" type="presParOf" srcId="{3FF9964F-EB9F-4C9B-B333-4FD317D7C80D}" destId="{CD97E311-27F7-40B0-94DF-B0AEAC49477B}" srcOrd="2" destOrd="0" presId="urn:microsoft.com/office/officeart/2008/layout/LinedList"/>
    <dgm:cxn modelId="{37A6D5DA-0AE6-43EF-A668-6FCB934C6AF3}" type="presParOf" srcId="{60068AF8-F8BF-4CD3-BF8B-62C149FB0097}" destId="{D085BB37-8338-474C-979F-A95ACFEB44BE}" srcOrd="11" destOrd="0" presId="urn:microsoft.com/office/officeart/2008/layout/LinedList"/>
    <dgm:cxn modelId="{7AD82F9B-CCF9-4182-83E5-56C118DEAF0A}" type="presParOf" srcId="{60068AF8-F8BF-4CD3-BF8B-62C149FB0097}" destId="{30D449B6-F578-47F6-82D5-67F33EFE2830}" srcOrd="12" destOrd="0" presId="urn:microsoft.com/office/officeart/2008/layout/LinedList"/>
    <dgm:cxn modelId="{A2D5C779-6206-42DB-8D3D-9C919830D6DF}" type="presParOf" srcId="{60068AF8-F8BF-4CD3-BF8B-62C149FB0097}" destId="{7FD8729C-6EC8-4C4B-8C41-13DE24840252}" srcOrd="13" destOrd="0" presId="urn:microsoft.com/office/officeart/2008/layout/LinedList"/>
    <dgm:cxn modelId="{9ED9AD3B-127B-447F-9A11-112C6BE0A161}" type="presParOf" srcId="{7FD8729C-6EC8-4C4B-8C41-13DE24840252}" destId="{8C93F96E-40E5-4951-AC23-BD12F5C922F3}" srcOrd="0" destOrd="0" presId="urn:microsoft.com/office/officeart/2008/layout/LinedList"/>
    <dgm:cxn modelId="{2CDC8CA5-D42D-4B08-806E-1528E12C14A3}" type="presParOf" srcId="{7FD8729C-6EC8-4C4B-8C41-13DE24840252}" destId="{13EA9FCA-4DE2-4BEC-917F-F2B0CC742DDC}" srcOrd="1" destOrd="0" presId="urn:microsoft.com/office/officeart/2008/layout/LinedList"/>
    <dgm:cxn modelId="{2C4AD7DC-B2ED-43D0-B333-05D399A3AEB9}" type="presParOf" srcId="{7FD8729C-6EC8-4C4B-8C41-13DE24840252}" destId="{AABC5229-5E31-461D-B9F4-029F1E11EDA2}" srcOrd="2" destOrd="0" presId="urn:microsoft.com/office/officeart/2008/layout/LinedList"/>
    <dgm:cxn modelId="{981A7E2B-5124-43E1-929C-2F5BD2EF98EB}" type="presParOf" srcId="{60068AF8-F8BF-4CD3-BF8B-62C149FB0097}" destId="{4F205340-CE55-4F61-A2E8-33D47843763C}" srcOrd="14" destOrd="0" presId="urn:microsoft.com/office/officeart/2008/layout/LinedList"/>
    <dgm:cxn modelId="{BAB14E10-79CD-4F9E-B72B-F56A0D1D2E16}" type="presParOf" srcId="{60068AF8-F8BF-4CD3-BF8B-62C149FB0097}" destId="{BFB7C7DF-6D49-44E2-93DE-2AE7DDA9BC83}" srcOrd="15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10F73F2-6B75-4D06-94C4-FA2C914D27B9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A3356648-4482-4D14-BD50-8801943F4F06}">
      <dgm:prSet phldrT="[Testo]" custT="1"/>
      <dgm:spPr/>
      <dgm:t>
        <a:bodyPr/>
        <a:lstStyle/>
        <a:p>
          <a:r>
            <a:rPr lang="it-IT" sz="1300" dirty="0"/>
            <a:t>Estrazioni di minerali da cave e miniere (escluso il carbone)</a:t>
          </a:r>
        </a:p>
      </dgm:t>
    </dgm:pt>
    <dgm:pt modelId="{5C6DBE5D-402B-4B9A-B0E0-60D5D150D2AB}" type="parTrans" cxnId="{FE78C80A-6488-4045-9126-DF3B8DD62643}">
      <dgm:prSet/>
      <dgm:spPr/>
      <dgm:t>
        <a:bodyPr/>
        <a:lstStyle/>
        <a:p>
          <a:endParaRPr lang="it-IT"/>
        </a:p>
      </dgm:t>
    </dgm:pt>
    <dgm:pt modelId="{8AB95328-0515-4470-9200-1903A177AC28}" type="sibTrans" cxnId="{FE78C80A-6488-4045-9126-DF3B8DD62643}">
      <dgm:prSet/>
      <dgm:spPr/>
      <dgm:t>
        <a:bodyPr/>
        <a:lstStyle/>
        <a:p>
          <a:endParaRPr lang="it-IT"/>
        </a:p>
      </dgm:t>
    </dgm:pt>
    <dgm:pt modelId="{83884A91-5DB0-4D4F-B843-0993F2BB1612}">
      <dgm:prSet phldrT="[Testo]" custT="1"/>
      <dgm:spPr/>
      <dgm:t>
        <a:bodyPr/>
        <a:lstStyle/>
        <a:p>
          <a:r>
            <a:rPr lang="it-IT" sz="1300" b="0" dirty="0"/>
            <a:t>Attività Manifatturiere</a:t>
          </a:r>
        </a:p>
      </dgm:t>
    </dgm:pt>
    <dgm:pt modelId="{D599E3CE-5CE7-40AC-AD74-4C69EB14C920}" type="parTrans" cxnId="{F1CCE429-6840-42DC-BBC2-E6326DE214DC}">
      <dgm:prSet/>
      <dgm:spPr/>
      <dgm:t>
        <a:bodyPr/>
        <a:lstStyle/>
        <a:p>
          <a:endParaRPr lang="it-IT"/>
        </a:p>
      </dgm:t>
    </dgm:pt>
    <dgm:pt modelId="{9A7A3B11-D9D4-49CA-A6B9-6CD10A23CE01}" type="sibTrans" cxnId="{F1CCE429-6840-42DC-BBC2-E6326DE214DC}">
      <dgm:prSet/>
      <dgm:spPr/>
      <dgm:t>
        <a:bodyPr/>
        <a:lstStyle/>
        <a:p>
          <a:endParaRPr lang="it-IT"/>
        </a:p>
      </dgm:t>
    </dgm:pt>
    <dgm:pt modelId="{3114831C-6B20-4BBD-9A9C-9D1674C77C8E}">
      <dgm:prSet phldrT="[Testo]" custT="1"/>
      <dgm:spPr/>
      <dgm:t>
        <a:bodyPr/>
        <a:lstStyle/>
        <a:p>
          <a:endParaRPr lang="it-IT" sz="1200" dirty="0"/>
        </a:p>
        <a:p>
          <a:r>
            <a:rPr lang="it-IT" sz="1300" dirty="0"/>
            <a:t>Produzione di energia limitatamente ai programmi di investimento produttivo collegato con le agevolazioni per favorire la cogenerazione ad alto rendimenti o e per promuovere la produzione di energia da fonti rinnovabili </a:t>
          </a:r>
        </a:p>
      </dgm:t>
    </dgm:pt>
    <dgm:pt modelId="{3D837F23-5B7F-4E4C-9FEB-3340D3FF10BB}" type="parTrans" cxnId="{5F935A99-25DC-4C79-B744-E5C5D428C559}">
      <dgm:prSet/>
      <dgm:spPr/>
      <dgm:t>
        <a:bodyPr/>
        <a:lstStyle/>
        <a:p>
          <a:endParaRPr lang="it-IT"/>
        </a:p>
      </dgm:t>
    </dgm:pt>
    <dgm:pt modelId="{DB066B62-2A18-43C8-B86D-A5654C79758C}" type="sibTrans" cxnId="{5F935A99-25DC-4C79-B744-E5C5D428C559}">
      <dgm:prSet/>
      <dgm:spPr/>
      <dgm:t>
        <a:bodyPr/>
        <a:lstStyle/>
        <a:p>
          <a:endParaRPr lang="it-IT"/>
        </a:p>
      </dgm:t>
    </dgm:pt>
    <dgm:pt modelId="{FBED0BB9-3BD7-4D85-9549-3CCB7C60B354}">
      <dgm:prSet phldrT="[Testo]" custT="1"/>
      <dgm:spPr/>
      <dgm:t>
        <a:bodyPr/>
        <a:lstStyle/>
        <a:p>
          <a:r>
            <a:rPr lang="it-IT" sz="1300" dirty="0"/>
            <a:t>Attività dei servizi alle imprese</a:t>
          </a:r>
        </a:p>
      </dgm:t>
    </dgm:pt>
    <dgm:pt modelId="{03215782-0CCC-44E2-9EFC-338DB6FC61C8}" type="parTrans" cxnId="{2FA82748-F623-46AD-9CDD-9BC033682F10}">
      <dgm:prSet/>
      <dgm:spPr/>
      <dgm:t>
        <a:bodyPr/>
        <a:lstStyle/>
        <a:p>
          <a:endParaRPr lang="it-IT"/>
        </a:p>
      </dgm:t>
    </dgm:pt>
    <dgm:pt modelId="{521E4FF9-E1FF-4D25-BA19-AB822C7CD103}" type="sibTrans" cxnId="{2FA82748-F623-46AD-9CDD-9BC033682F10}">
      <dgm:prSet/>
      <dgm:spPr/>
      <dgm:t>
        <a:bodyPr/>
        <a:lstStyle/>
        <a:p>
          <a:endParaRPr lang="it-IT"/>
        </a:p>
      </dgm:t>
    </dgm:pt>
    <dgm:pt modelId="{17223074-531E-4A60-B95C-891DBBEBD76B}">
      <dgm:prSet phldrT="[Testo]" custT="1"/>
      <dgm:spPr/>
      <dgm:t>
        <a:bodyPr/>
        <a:lstStyle/>
        <a:p>
          <a:r>
            <a:rPr lang="it-IT" sz="1300" dirty="0"/>
            <a:t>Attività turistiche, intese come attività finalizzate allo sviluppo dell’offerta turistica attraverso il potenziamento e il miglioramento della qualità dell’offerta ricettiva </a:t>
          </a:r>
        </a:p>
      </dgm:t>
    </dgm:pt>
    <dgm:pt modelId="{E166EB15-96E7-4EEB-B080-E71BBCBBFF47}" type="parTrans" cxnId="{F7DC0418-9750-4A57-A6E3-4665D2C2BF27}">
      <dgm:prSet/>
      <dgm:spPr/>
      <dgm:t>
        <a:bodyPr/>
        <a:lstStyle/>
        <a:p>
          <a:endParaRPr lang="it-IT"/>
        </a:p>
      </dgm:t>
    </dgm:pt>
    <dgm:pt modelId="{0F522F6A-61AF-463E-92F2-A76E972D27E6}" type="sibTrans" cxnId="{F7DC0418-9750-4A57-A6E3-4665D2C2BF27}">
      <dgm:prSet/>
      <dgm:spPr/>
      <dgm:t>
        <a:bodyPr/>
        <a:lstStyle/>
        <a:p>
          <a:endParaRPr lang="it-IT"/>
        </a:p>
      </dgm:t>
    </dgm:pt>
    <dgm:pt modelId="{BF51CD98-24C2-4982-8CFF-C2CD115562D9}" type="pres">
      <dgm:prSet presAssocID="{110F73F2-6B75-4D06-94C4-FA2C914D27B9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E548F625-C45E-4129-A9C3-9838E87A801C}" type="pres">
      <dgm:prSet presAssocID="{A3356648-4482-4D14-BD50-8801943F4F06}" presName="circle1" presStyleLbl="node1" presStyleIdx="0" presStyleCnt="5"/>
      <dgm:spPr/>
    </dgm:pt>
    <dgm:pt modelId="{EA23BB0A-2AD0-4424-A853-E36F257A2E23}" type="pres">
      <dgm:prSet presAssocID="{A3356648-4482-4D14-BD50-8801943F4F06}" presName="space" presStyleCnt="0"/>
      <dgm:spPr/>
    </dgm:pt>
    <dgm:pt modelId="{787A408C-1D7F-452A-B418-9A969AA4B905}" type="pres">
      <dgm:prSet presAssocID="{A3356648-4482-4D14-BD50-8801943F4F06}" presName="rect1" presStyleLbl="alignAcc1" presStyleIdx="0" presStyleCnt="5"/>
      <dgm:spPr/>
      <dgm:t>
        <a:bodyPr/>
        <a:lstStyle/>
        <a:p>
          <a:endParaRPr lang="it-IT"/>
        </a:p>
      </dgm:t>
    </dgm:pt>
    <dgm:pt modelId="{A66DABEF-F768-43C1-ADC4-FB78FFE808A7}" type="pres">
      <dgm:prSet presAssocID="{83884A91-5DB0-4D4F-B843-0993F2BB1612}" presName="vertSpace2" presStyleLbl="node1" presStyleIdx="0" presStyleCnt="5"/>
      <dgm:spPr/>
    </dgm:pt>
    <dgm:pt modelId="{659C44C6-0CAB-4F7F-9167-D3D115470EA7}" type="pres">
      <dgm:prSet presAssocID="{83884A91-5DB0-4D4F-B843-0993F2BB1612}" presName="circle2" presStyleLbl="node1" presStyleIdx="1" presStyleCnt="5"/>
      <dgm:spPr/>
    </dgm:pt>
    <dgm:pt modelId="{DB2DB47E-74E4-4F1C-8EB0-6029DC7E7495}" type="pres">
      <dgm:prSet presAssocID="{83884A91-5DB0-4D4F-B843-0993F2BB1612}" presName="rect2" presStyleLbl="alignAcc1" presStyleIdx="1" presStyleCnt="5"/>
      <dgm:spPr/>
      <dgm:t>
        <a:bodyPr/>
        <a:lstStyle/>
        <a:p>
          <a:endParaRPr lang="it-IT"/>
        </a:p>
      </dgm:t>
    </dgm:pt>
    <dgm:pt modelId="{F2125A64-6AAF-4BD0-91F2-BD61D7702B3F}" type="pres">
      <dgm:prSet presAssocID="{3114831C-6B20-4BBD-9A9C-9D1674C77C8E}" presName="vertSpace3" presStyleLbl="node1" presStyleIdx="1" presStyleCnt="5"/>
      <dgm:spPr/>
    </dgm:pt>
    <dgm:pt modelId="{BC97E198-4B03-48F2-BF7F-55EE20C6C35E}" type="pres">
      <dgm:prSet presAssocID="{3114831C-6B20-4BBD-9A9C-9D1674C77C8E}" presName="circle3" presStyleLbl="node1" presStyleIdx="2" presStyleCnt="5"/>
      <dgm:spPr/>
    </dgm:pt>
    <dgm:pt modelId="{6AF0B217-D3A2-4AB4-9C0C-7C21217B648C}" type="pres">
      <dgm:prSet presAssocID="{3114831C-6B20-4BBD-9A9C-9D1674C77C8E}" presName="rect3" presStyleLbl="alignAcc1" presStyleIdx="2" presStyleCnt="5" custLinFactNeighborX="1587"/>
      <dgm:spPr/>
      <dgm:t>
        <a:bodyPr/>
        <a:lstStyle/>
        <a:p>
          <a:endParaRPr lang="it-IT"/>
        </a:p>
      </dgm:t>
    </dgm:pt>
    <dgm:pt modelId="{E8A42CE3-A11B-44C2-BF9F-1A0E4036D09F}" type="pres">
      <dgm:prSet presAssocID="{FBED0BB9-3BD7-4D85-9549-3CCB7C60B354}" presName="vertSpace4" presStyleLbl="node1" presStyleIdx="2" presStyleCnt="5"/>
      <dgm:spPr/>
    </dgm:pt>
    <dgm:pt modelId="{A566AD0A-B27A-4C46-B871-6BDF723A7673}" type="pres">
      <dgm:prSet presAssocID="{FBED0BB9-3BD7-4D85-9549-3CCB7C60B354}" presName="circle4" presStyleLbl="node1" presStyleIdx="3" presStyleCnt="5"/>
      <dgm:spPr/>
    </dgm:pt>
    <dgm:pt modelId="{0B8C3C3A-CFDB-461F-B3C1-00B8CA8D3135}" type="pres">
      <dgm:prSet presAssocID="{FBED0BB9-3BD7-4D85-9549-3CCB7C60B354}" presName="rect4" presStyleLbl="alignAcc1" presStyleIdx="3" presStyleCnt="5" custScaleY="74998"/>
      <dgm:spPr/>
      <dgm:t>
        <a:bodyPr/>
        <a:lstStyle/>
        <a:p>
          <a:endParaRPr lang="it-IT"/>
        </a:p>
      </dgm:t>
    </dgm:pt>
    <dgm:pt modelId="{AB600E01-8BFB-4A77-AF88-75B612C193D2}" type="pres">
      <dgm:prSet presAssocID="{17223074-531E-4A60-B95C-891DBBEBD76B}" presName="vertSpace5" presStyleLbl="node1" presStyleIdx="3" presStyleCnt="5"/>
      <dgm:spPr/>
    </dgm:pt>
    <dgm:pt modelId="{ACC15F84-72AC-473B-9F0C-AE8C1ABE3F39}" type="pres">
      <dgm:prSet presAssocID="{17223074-531E-4A60-B95C-891DBBEBD76B}" presName="circle5" presStyleLbl="node1" presStyleIdx="4" presStyleCnt="5"/>
      <dgm:spPr/>
    </dgm:pt>
    <dgm:pt modelId="{02BDDDF9-B87B-44E6-9EFA-C94A42A3682E}" type="pres">
      <dgm:prSet presAssocID="{17223074-531E-4A60-B95C-891DBBEBD76B}" presName="rect5" presStyleLbl="alignAcc1" presStyleIdx="4" presStyleCnt="5"/>
      <dgm:spPr/>
      <dgm:t>
        <a:bodyPr/>
        <a:lstStyle/>
        <a:p>
          <a:endParaRPr lang="it-IT"/>
        </a:p>
      </dgm:t>
    </dgm:pt>
    <dgm:pt modelId="{DB0B12E0-474B-4A72-ABFA-92BA0C422E4A}" type="pres">
      <dgm:prSet presAssocID="{A3356648-4482-4D14-BD50-8801943F4F06}" presName="rect1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EF24E27-F73A-4D5D-9676-5AD5DD487BC1}" type="pres">
      <dgm:prSet presAssocID="{83884A91-5DB0-4D4F-B843-0993F2BB1612}" presName="rect2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5A35FF6-84ED-421D-A3AA-8910C42CA574}" type="pres">
      <dgm:prSet presAssocID="{3114831C-6B20-4BBD-9A9C-9D1674C77C8E}" presName="rect3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BB0842F-1CEA-4B31-A7DC-CCB19E0D9D85}" type="pres">
      <dgm:prSet presAssocID="{FBED0BB9-3BD7-4D85-9549-3CCB7C60B354}" presName="rect4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5C1B22D-F465-4F2A-80EF-6896DC885914}" type="pres">
      <dgm:prSet presAssocID="{17223074-531E-4A60-B95C-891DBBEBD76B}" presName="rect5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C298D276-E089-4BD0-AFFA-DBE8E832A501}" type="presOf" srcId="{17223074-531E-4A60-B95C-891DBBEBD76B}" destId="{02BDDDF9-B87B-44E6-9EFA-C94A42A3682E}" srcOrd="0" destOrd="0" presId="urn:microsoft.com/office/officeart/2005/8/layout/target3"/>
    <dgm:cxn modelId="{B0EB776A-7240-4A19-B371-9DF8A5593DE1}" type="presOf" srcId="{FBED0BB9-3BD7-4D85-9549-3CCB7C60B354}" destId="{BBB0842F-1CEA-4B31-A7DC-CCB19E0D9D85}" srcOrd="1" destOrd="0" presId="urn:microsoft.com/office/officeart/2005/8/layout/target3"/>
    <dgm:cxn modelId="{CF07B917-8104-4AB2-8522-06BC58253A17}" type="presOf" srcId="{3114831C-6B20-4BBD-9A9C-9D1674C77C8E}" destId="{6AF0B217-D3A2-4AB4-9C0C-7C21217B648C}" srcOrd="0" destOrd="0" presId="urn:microsoft.com/office/officeart/2005/8/layout/target3"/>
    <dgm:cxn modelId="{F05CF03D-295D-40DC-83C1-0BE727AB5933}" type="presOf" srcId="{A3356648-4482-4D14-BD50-8801943F4F06}" destId="{787A408C-1D7F-452A-B418-9A969AA4B905}" srcOrd="0" destOrd="0" presId="urn:microsoft.com/office/officeart/2005/8/layout/target3"/>
    <dgm:cxn modelId="{8BE8179A-E92D-425B-9EB9-13E8634AAC61}" type="presOf" srcId="{17223074-531E-4A60-B95C-891DBBEBD76B}" destId="{D5C1B22D-F465-4F2A-80EF-6896DC885914}" srcOrd="1" destOrd="0" presId="urn:microsoft.com/office/officeart/2005/8/layout/target3"/>
    <dgm:cxn modelId="{5F935A99-25DC-4C79-B744-E5C5D428C559}" srcId="{110F73F2-6B75-4D06-94C4-FA2C914D27B9}" destId="{3114831C-6B20-4BBD-9A9C-9D1674C77C8E}" srcOrd="2" destOrd="0" parTransId="{3D837F23-5B7F-4E4C-9FEB-3340D3FF10BB}" sibTransId="{DB066B62-2A18-43C8-B86D-A5654C79758C}"/>
    <dgm:cxn modelId="{69D0D69A-2B59-483B-82F0-8B87415CEA00}" type="presOf" srcId="{3114831C-6B20-4BBD-9A9C-9D1674C77C8E}" destId="{85A35FF6-84ED-421D-A3AA-8910C42CA574}" srcOrd="1" destOrd="0" presId="urn:microsoft.com/office/officeart/2005/8/layout/target3"/>
    <dgm:cxn modelId="{F1CCE429-6840-42DC-BBC2-E6326DE214DC}" srcId="{110F73F2-6B75-4D06-94C4-FA2C914D27B9}" destId="{83884A91-5DB0-4D4F-B843-0993F2BB1612}" srcOrd="1" destOrd="0" parTransId="{D599E3CE-5CE7-40AC-AD74-4C69EB14C920}" sibTransId="{9A7A3B11-D9D4-49CA-A6B9-6CD10A23CE01}"/>
    <dgm:cxn modelId="{FEBD3373-44A2-41B5-B8CC-D7B2BDFFEF29}" type="presOf" srcId="{83884A91-5DB0-4D4F-B843-0993F2BB1612}" destId="{9EF24E27-F73A-4D5D-9676-5AD5DD487BC1}" srcOrd="1" destOrd="0" presId="urn:microsoft.com/office/officeart/2005/8/layout/target3"/>
    <dgm:cxn modelId="{2FA82748-F623-46AD-9CDD-9BC033682F10}" srcId="{110F73F2-6B75-4D06-94C4-FA2C914D27B9}" destId="{FBED0BB9-3BD7-4D85-9549-3CCB7C60B354}" srcOrd="3" destOrd="0" parTransId="{03215782-0CCC-44E2-9EFC-338DB6FC61C8}" sibTransId="{521E4FF9-E1FF-4D25-BA19-AB822C7CD103}"/>
    <dgm:cxn modelId="{7BDA3D89-7942-4DC4-9E6F-FE96E51D8913}" type="presOf" srcId="{FBED0BB9-3BD7-4D85-9549-3CCB7C60B354}" destId="{0B8C3C3A-CFDB-461F-B3C1-00B8CA8D3135}" srcOrd="0" destOrd="0" presId="urn:microsoft.com/office/officeart/2005/8/layout/target3"/>
    <dgm:cxn modelId="{C627CD9A-B224-4CB2-BFD6-C9D5087AA337}" type="presOf" srcId="{110F73F2-6B75-4D06-94C4-FA2C914D27B9}" destId="{BF51CD98-24C2-4982-8CFF-C2CD115562D9}" srcOrd="0" destOrd="0" presId="urn:microsoft.com/office/officeart/2005/8/layout/target3"/>
    <dgm:cxn modelId="{FE78C80A-6488-4045-9126-DF3B8DD62643}" srcId="{110F73F2-6B75-4D06-94C4-FA2C914D27B9}" destId="{A3356648-4482-4D14-BD50-8801943F4F06}" srcOrd="0" destOrd="0" parTransId="{5C6DBE5D-402B-4B9A-B0E0-60D5D150D2AB}" sibTransId="{8AB95328-0515-4470-9200-1903A177AC28}"/>
    <dgm:cxn modelId="{F7DC0418-9750-4A57-A6E3-4665D2C2BF27}" srcId="{110F73F2-6B75-4D06-94C4-FA2C914D27B9}" destId="{17223074-531E-4A60-B95C-891DBBEBD76B}" srcOrd="4" destOrd="0" parTransId="{E166EB15-96E7-4EEB-B080-E71BBCBBFF47}" sibTransId="{0F522F6A-61AF-463E-92F2-A76E972D27E6}"/>
    <dgm:cxn modelId="{B424BFA9-19C3-4889-8653-0FE09071030F}" type="presOf" srcId="{83884A91-5DB0-4D4F-B843-0993F2BB1612}" destId="{DB2DB47E-74E4-4F1C-8EB0-6029DC7E7495}" srcOrd="0" destOrd="0" presId="urn:microsoft.com/office/officeart/2005/8/layout/target3"/>
    <dgm:cxn modelId="{71E8983D-463E-4A52-A4F4-AA02BDFCEF51}" type="presOf" srcId="{A3356648-4482-4D14-BD50-8801943F4F06}" destId="{DB0B12E0-474B-4A72-ABFA-92BA0C422E4A}" srcOrd="1" destOrd="0" presId="urn:microsoft.com/office/officeart/2005/8/layout/target3"/>
    <dgm:cxn modelId="{075F4D05-249B-4B1B-A691-E7A6544E6D01}" type="presParOf" srcId="{BF51CD98-24C2-4982-8CFF-C2CD115562D9}" destId="{E548F625-C45E-4129-A9C3-9838E87A801C}" srcOrd="0" destOrd="0" presId="urn:microsoft.com/office/officeart/2005/8/layout/target3"/>
    <dgm:cxn modelId="{6A4C891E-C8F4-4C0B-9376-1FC480F08E88}" type="presParOf" srcId="{BF51CD98-24C2-4982-8CFF-C2CD115562D9}" destId="{EA23BB0A-2AD0-4424-A853-E36F257A2E23}" srcOrd="1" destOrd="0" presId="urn:microsoft.com/office/officeart/2005/8/layout/target3"/>
    <dgm:cxn modelId="{74E62949-9348-49DE-81F6-059B2FAF6BEC}" type="presParOf" srcId="{BF51CD98-24C2-4982-8CFF-C2CD115562D9}" destId="{787A408C-1D7F-452A-B418-9A969AA4B905}" srcOrd="2" destOrd="0" presId="urn:microsoft.com/office/officeart/2005/8/layout/target3"/>
    <dgm:cxn modelId="{9911CF95-39C1-44A4-BCE9-DF0990206737}" type="presParOf" srcId="{BF51CD98-24C2-4982-8CFF-C2CD115562D9}" destId="{A66DABEF-F768-43C1-ADC4-FB78FFE808A7}" srcOrd="3" destOrd="0" presId="urn:microsoft.com/office/officeart/2005/8/layout/target3"/>
    <dgm:cxn modelId="{4655DBB2-FEBF-4D04-BF6C-0CACBE4A7DC3}" type="presParOf" srcId="{BF51CD98-24C2-4982-8CFF-C2CD115562D9}" destId="{659C44C6-0CAB-4F7F-9167-D3D115470EA7}" srcOrd="4" destOrd="0" presId="urn:microsoft.com/office/officeart/2005/8/layout/target3"/>
    <dgm:cxn modelId="{520A1075-BF3B-484C-8CB9-94F128B70E92}" type="presParOf" srcId="{BF51CD98-24C2-4982-8CFF-C2CD115562D9}" destId="{DB2DB47E-74E4-4F1C-8EB0-6029DC7E7495}" srcOrd="5" destOrd="0" presId="urn:microsoft.com/office/officeart/2005/8/layout/target3"/>
    <dgm:cxn modelId="{7C9F08A9-32EE-44A3-B65B-4B585B139E7E}" type="presParOf" srcId="{BF51CD98-24C2-4982-8CFF-C2CD115562D9}" destId="{F2125A64-6AAF-4BD0-91F2-BD61D7702B3F}" srcOrd="6" destOrd="0" presId="urn:microsoft.com/office/officeart/2005/8/layout/target3"/>
    <dgm:cxn modelId="{C149A6B2-689C-40E7-BAA1-49DEC2D78A60}" type="presParOf" srcId="{BF51CD98-24C2-4982-8CFF-C2CD115562D9}" destId="{BC97E198-4B03-48F2-BF7F-55EE20C6C35E}" srcOrd="7" destOrd="0" presId="urn:microsoft.com/office/officeart/2005/8/layout/target3"/>
    <dgm:cxn modelId="{E9188514-EE03-44F4-A12F-570DCAB885ED}" type="presParOf" srcId="{BF51CD98-24C2-4982-8CFF-C2CD115562D9}" destId="{6AF0B217-D3A2-4AB4-9C0C-7C21217B648C}" srcOrd="8" destOrd="0" presId="urn:microsoft.com/office/officeart/2005/8/layout/target3"/>
    <dgm:cxn modelId="{41FE5123-722C-400D-89DA-FB1213C28E49}" type="presParOf" srcId="{BF51CD98-24C2-4982-8CFF-C2CD115562D9}" destId="{E8A42CE3-A11B-44C2-BF9F-1A0E4036D09F}" srcOrd="9" destOrd="0" presId="urn:microsoft.com/office/officeart/2005/8/layout/target3"/>
    <dgm:cxn modelId="{C7A5E4BC-C794-4E4D-819C-4A10CE97C4B9}" type="presParOf" srcId="{BF51CD98-24C2-4982-8CFF-C2CD115562D9}" destId="{A566AD0A-B27A-4C46-B871-6BDF723A7673}" srcOrd="10" destOrd="0" presId="urn:microsoft.com/office/officeart/2005/8/layout/target3"/>
    <dgm:cxn modelId="{15AA9D8A-8C42-4318-885D-67BB7FA74242}" type="presParOf" srcId="{BF51CD98-24C2-4982-8CFF-C2CD115562D9}" destId="{0B8C3C3A-CFDB-461F-B3C1-00B8CA8D3135}" srcOrd="11" destOrd="0" presId="urn:microsoft.com/office/officeart/2005/8/layout/target3"/>
    <dgm:cxn modelId="{5CF8253D-7A16-4F21-9BC2-C72FD5B466B1}" type="presParOf" srcId="{BF51CD98-24C2-4982-8CFF-C2CD115562D9}" destId="{AB600E01-8BFB-4A77-AF88-75B612C193D2}" srcOrd="12" destOrd="0" presId="urn:microsoft.com/office/officeart/2005/8/layout/target3"/>
    <dgm:cxn modelId="{14BF464F-2EF0-4CAE-AE6A-7B49AC3C2D9D}" type="presParOf" srcId="{BF51CD98-24C2-4982-8CFF-C2CD115562D9}" destId="{ACC15F84-72AC-473B-9F0C-AE8C1ABE3F39}" srcOrd="13" destOrd="0" presId="urn:microsoft.com/office/officeart/2005/8/layout/target3"/>
    <dgm:cxn modelId="{6DD825B8-3C42-4268-85F0-BD7E96A78FE6}" type="presParOf" srcId="{BF51CD98-24C2-4982-8CFF-C2CD115562D9}" destId="{02BDDDF9-B87B-44E6-9EFA-C94A42A3682E}" srcOrd="14" destOrd="0" presId="urn:microsoft.com/office/officeart/2005/8/layout/target3"/>
    <dgm:cxn modelId="{48A74746-A32D-415D-8535-ED9BBAFFFDBF}" type="presParOf" srcId="{BF51CD98-24C2-4982-8CFF-C2CD115562D9}" destId="{DB0B12E0-474B-4A72-ABFA-92BA0C422E4A}" srcOrd="15" destOrd="0" presId="urn:microsoft.com/office/officeart/2005/8/layout/target3"/>
    <dgm:cxn modelId="{C069D454-308E-4355-9CB2-6FEFF47B8140}" type="presParOf" srcId="{BF51CD98-24C2-4982-8CFF-C2CD115562D9}" destId="{9EF24E27-F73A-4D5D-9676-5AD5DD487BC1}" srcOrd="16" destOrd="0" presId="urn:microsoft.com/office/officeart/2005/8/layout/target3"/>
    <dgm:cxn modelId="{A2D60465-BCC7-430A-B01C-538228A11A46}" type="presParOf" srcId="{BF51CD98-24C2-4982-8CFF-C2CD115562D9}" destId="{85A35FF6-84ED-421D-A3AA-8910C42CA574}" srcOrd="17" destOrd="0" presId="urn:microsoft.com/office/officeart/2005/8/layout/target3"/>
    <dgm:cxn modelId="{592DCA5A-96B5-48EC-9008-3DE68C661665}" type="presParOf" srcId="{BF51CD98-24C2-4982-8CFF-C2CD115562D9}" destId="{BBB0842F-1CEA-4B31-A7DC-CCB19E0D9D85}" srcOrd="18" destOrd="0" presId="urn:microsoft.com/office/officeart/2005/8/layout/target3"/>
    <dgm:cxn modelId="{7E2C62EB-AB7F-41CD-9CF7-D4BFD92AD83D}" type="presParOf" srcId="{BF51CD98-24C2-4982-8CFF-C2CD115562D9}" destId="{D5C1B22D-F465-4F2A-80EF-6896DC885914}" srcOrd="1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A5D2394-C02B-468D-9F43-6A4990DF43B8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85194697-99E2-4EB0-B86B-83DB2523688B}">
      <dgm:prSet phldrT="[Testo]" custT="1"/>
      <dgm:spPr/>
      <dgm:t>
        <a:bodyPr/>
        <a:lstStyle/>
        <a:p>
          <a:r>
            <a:rPr lang="it-IT" sz="1200" dirty="0"/>
            <a:t>Unità Produttive/Stabilimenti</a:t>
          </a:r>
        </a:p>
      </dgm:t>
    </dgm:pt>
    <dgm:pt modelId="{F7A68A3D-B663-44B9-A756-34A00B2FB453}" type="parTrans" cxnId="{4ADF8062-E385-4A56-B954-809F61D6ED40}">
      <dgm:prSet/>
      <dgm:spPr/>
      <dgm:t>
        <a:bodyPr/>
        <a:lstStyle/>
        <a:p>
          <a:endParaRPr lang="it-IT" sz="1200"/>
        </a:p>
      </dgm:t>
    </dgm:pt>
    <dgm:pt modelId="{303B363F-652D-47AA-A659-630537F0583B}" type="sibTrans" cxnId="{4ADF8062-E385-4A56-B954-809F61D6ED40}">
      <dgm:prSet/>
      <dgm:spPr/>
      <dgm:t>
        <a:bodyPr/>
        <a:lstStyle/>
        <a:p>
          <a:endParaRPr lang="it-IT" sz="1200"/>
        </a:p>
      </dgm:t>
    </dgm:pt>
    <dgm:pt modelId="{3D97679B-0D08-474D-8063-0C121E971454}">
      <dgm:prSet phldrT="[Testo]" custT="1"/>
      <dgm:spPr/>
      <dgm:t>
        <a:bodyPr/>
        <a:lstStyle/>
        <a:p>
          <a:r>
            <a:rPr lang="it-IT" sz="1200" dirty="0"/>
            <a:t>Realizzazione di nuove Unità produttive tramite l’adozione di soluzioni tecniche organizzative</a:t>
          </a:r>
          <a:r>
            <a:rPr lang="it-IT" sz="1200" baseline="0" dirty="0"/>
            <a:t> e/o produttive innovative rispetto al mercato di riferimento</a:t>
          </a:r>
          <a:endParaRPr lang="it-IT" sz="1200" dirty="0"/>
        </a:p>
        <a:p>
          <a:r>
            <a:rPr lang="it-IT" sz="1200" dirty="0"/>
            <a:t>Ampliamento e/o alla riqualificazione di U.P. esistenti tramite diversificazione produttiva (nuovi prodotti) o cambiamento del processo produttivo </a:t>
          </a:r>
        </a:p>
        <a:p>
          <a:r>
            <a:rPr lang="it-IT" sz="1200" dirty="0"/>
            <a:t>Realizzazione di nuove U.P. o ampliamento U.P  esistenti per l’erogazione di servizi turistici  </a:t>
          </a:r>
        </a:p>
        <a:p>
          <a:r>
            <a:rPr lang="it-IT" sz="1200" dirty="0"/>
            <a:t>All’acquisizione di attivi di uno stabilimento </a:t>
          </a:r>
        </a:p>
        <a:p>
          <a:endParaRPr lang="it-IT" sz="1200" dirty="0"/>
        </a:p>
      </dgm:t>
    </dgm:pt>
    <dgm:pt modelId="{685337D6-210D-425B-BA67-2D436B5975DB}" type="parTrans" cxnId="{C07DD9D8-146D-4644-86B1-F5D9A30F83B3}">
      <dgm:prSet/>
      <dgm:spPr/>
      <dgm:t>
        <a:bodyPr/>
        <a:lstStyle/>
        <a:p>
          <a:endParaRPr lang="it-IT" sz="1200"/>
        </a:p>
      </dgm:t>
    </dgm:pt>
    <dgm:pt modelId="{6F8EC1FF-4EBF-4E99-9514-B6B9FB3C3984}" type="sibTrans" cxnId="{C07DD9D8-146D-4644-86B1-F5D9A30F83B3}">
      <dgm:prSet/>
      <dgm:spPr/>
      <dgm:t>
        <a:bodyPr/>
        <a:lstStyle/>
        <a:p>
          <a:endParaRPr lang="it-IT" sz="1200"/>
        </a:p>
      </dgm:t>
    </dgm:pt>
    <dgm:pt modelId="{C067C6A9-1768-4597-8444-8E3DADFA5903}">
      <dgm:prSet phldrT="[Testo]" custT="1"/>
      <dgm:spPr/>
      <dgm:t>
        <a:bodyPr/>
        <a:lstStyle/>
        <a:p>
          <a:r>
            <a:rPr lang="it-IT" sz="1200" dirty="0"/>
            <a:t>Tutela Ambientale</a:t>
          </a:r>
          <a:r>
            <a:rPr lang="en-US" sz="1200" dirty="0"/>
            <a:t> </a:t>
          </a:r>
          <a:r>
            <a:rPr lang="en-US" sz="1200" dirty="0" smtClean="0"/>
            <a:t> </a:t>
          </a:r>
          <a:r>
            <a:rPr lang="en-US" sz="1400" b="1" dirty="0" smtClean="0">
              <a:solidFill>
                <a:srgbClr val="FF0000"/>
              </a:solidFill>
            </a:rPr>
            <a:t>NOVITA</a:t>
          </a:r>
          <a:r>
            <a:rPr lang="en-US" sz="1400" b="1" dirty="0">
              <a:solidFill>
                <a:srgbClr val="FF0000"/>
              </a:solidFill>
            </a:rPr>
            <a:t>’</a:t>
          </a:r>
          <a:endParaRPr lang="it-IT" sz="1400" b="1" dirty="0">
            <a:solidFill>
              <a:srgbClr val="FF0000"/>
            </a:solidFill>
          </a:endParaRPr>
        </a:p>
      </dgm:t>
    </dgm:pt>
    <dgm:pt modelId="{0CDAF0E2-E0C9-40D0-8A67-C20346F26564}" type="parTrans" cxnId="{9FF5F818-D051-4E84-94F0-318E0BB2A2E9}">
      <dgm:prSet/>
      <dgm:spPr/>
      <dgm:t>
        <a:bodyPr/>
        <a:lstStyle/>
        <a:p>
          <a:endParaRPr lang="it-IT" sz="1200"/>
        </a:p>
      </dgm:t>
    </dgm:pt>
    <dgm:pt modelId="{32578F6C-C877-43BD-B7EC-EAF4521B1427}" type="sibTrans" cxnId="{9FF5F818-D051-4E84-94F0-318E0BB2A2E9}">
      <dgm:prSet/>
      <dgm:spPr/>
      <dgm:t>
        <a:bodyPr/>
        <a:lstStyle/>
        <a:p>
          <a:endParaRPr lang="it-IT" sz="1200"/>
        </a:p>
      </dgm:t>
    </dgm:pt>
    <dgm:pt modelId="{AF6E32D7-3560-4D76-B564-2086BF27EF22}">
      <dgm:prSet phldrT="[Testo]" custT="1"/>
      <dgm:spPr/>
      <dgm:t>
        <a:bodyPr/>
        <a:lstStyle/>
        <a:p>
          <a:r>
            <a:rPr lang="it-IT" sz="1200" dirty="0"/>
            <a:t>Innalzare il livello di tutela ambientale risultante dalle attività di impresa</a:t>
          </a:r>
        </a:p>
        <a:p>
          <a:r>
            <a:rPr lang="it-IT" sz="1200" dirty="0"/>
            <a:t>Adeguamento anticipato alle normative UR che innalzano il livello di tutela ambientale  ancora non in vigore</a:t>
          </a:r>
        </a:p>
        <a:p>
          <a:r>
            <a:rPr lang="it-IT" sz="1200" dirty="0"/>
            <a:t>Miglioramento dell’efficienza energetica</a:t>
          </a:r>
        </a:p>
        <a:p>
          <a:r>
            <a:rPr lang="it-IT" sz="1200" dirty="0"/>
            <a:t>Favorire la cogenerazione ad alto rendimento</a:t>
          </a:r>
        </a:p>
        <a:p>
          <a:r>
            <a:rPr lang="it-IT" sz="1200" dirty="0"/>
            <a:t>Promuovere la produzione di energia da fonti rinnovabili</a:t>
          </a:r>
        </a:p>
        <a:p>
          <a:r>
            <a:rPr lang="it-IT" sz="1200" dirty="0"/>
            <a:t>Sanare i siti contaminati</a:t>
          </a:r>
        </a:p>
        <a:p>
          <a:r>
            <a:rPr lang="it-IT" sz="1200" dirty="0"/>
            <a:t>Riciclare e riutilizzare i rifiuti</a:t>
          </a:r>
        </a:p>
      </dgm:t>
    </dgm:pt>
    <dgm:pt modelId="{A1478F32-D4BF-418A-9022-EA7C8A620151}" type="parTrans" cxnId="{44C547EE-1F21-41E1-AA78-B9D2F93774DC}">
      <dgm:prSet/>
      <dgm:spPr/>
      <dgm:t>
        <a:bodyPr/>
        <a:lstStyle/>
        <a:p>
          <a:endParaRPr lang="it-IT" sz="1200"/>
        </a:p>
      </dgm:t>
    </dgm:pt>
    <dgm:pt modelId="{B9ACFA43-F07E-42A8-964C-565FF6DBA49C}" type="sibTrans" cxnId="{44C547EE-1F21-41E1-AA78-B9D2F93774DC}">
      <dgm:prSet/>
      <dgm:spPr/>
      <dgm:t>
        <a:bodyPr/>
        <a:lstStyle/>
        <a:p>
          <a:endParaRPr lang="it-IT" sz="1200"/>
        </a:p>
      </dgm:t>
    </dgm:pt>
    <dgm:pt modelId="{44FCCF42-A8F9-4021-B70D-D80A8D1CF7B5}">
      <dgm:prSet phldrT="[Testo]" custT="1"/>
      <dgm:spPr/>
      <dgm:t>
        <a:bodyPr/>
        <a:lstStyle/>
        <a:p>
          <a:r>
            <a:rPr lang="it-IT" sz="1200" dirty="0"/>
            <a:t>Innovazione dell’organizzazione</a:t>
          </a:r>
          <a:r>
            <a:rPr lang="en-US" sz="1200" dirty="0"/>
            <a:t> </a:t>
          </a:r>
          <a:r>
            <a:rPr lang="en-US" sz="1400" b="1" dirty="0">
              <a:solidFill>
                <a:srgbClr val="FF0000"/>
              </a:solidFill>
            </a:rPr>
            <a:t>NOVITA’</a:t>
          </a:r>
          <a:r>
            <a:rPr lang="it-IT" sz="1200" dirty="0"/>
            <a:t>*</a:t>
          </a:r>
        </a:p>
      </dgm:t>
    </dgm:pt>
    <dgm:pt modelId="{961F23FF-B87F-47C9-B9A1-37F7D0568AAB}" type="parTrans" cxnId="{F5611857-A3C8-472F-8AB5-8437B926214D}">
      <dgm:prSet/>
      <dgm:spPr/>
      <dgm:t>
        <a:bodyPr/>
        <a:lstStyle/>
        <a:p>
          <a:endParaRPr lang="it-IT" sz="1200"/>
        </a:p>
      </dgm:t>
    </dgm:pt>
    <dgm:pt modelId="{367597F4-29A0-4F45-8713-FDD5ECEE70C6}" type="sibTrans" cxnId="{F5611857-A3C8-472F-8AB5-8437B926214D}">
      <dgm:prSet/>
      <dgm:spPr/>
      <dgm:t>
        <a:bodyPr/>
        <a:lstStyle/>
        <a:p>
          <a:endParaRPr lang="it-IT" sz="1200"/>
        </a:p>
      </dgm:t>
    </dgm:pt>
    <dgm:pt modelId="{0765C003-6EAD-4989-91F1-15CEB86B2397}">
      <dgm:prSet phldrT="[Testo]" custT="1"/>
      <dgm:spPr/>
      <dgm:t>
        <a:bodyPr/>
        <a:lstStyle/>
        <a:p>
          <a:r>
            <a:rPr lang="it-IT" sz="1200" dirty="0"/>
            <a:t>Entro il 20% del totale degli investimenti ammissibili. In presenza di Grandi Imprese, tali progetti sono ammissibili, solo se realizzati attraverso una collaborazione effettiva con PIMI e se le PMI sostengono almeno il 30% del totale del progetto</a:t>
          </a:r>
        </a:p>
      </dgm:t>
    </dgm:pt>
    <dgm:pt modelId="{08E56568-4515-44E6-9775-4465E8F86392}" type="parTrans" cxnId="{D284CCBD-CB78-4306-B6B7-C3D54B8A435E}">
      <dgm:prSet/>
      <dgm:spPr/>
      <dgm:t>
        <a:bodyPr/>
        <a:lstStyle/>
        <a:p>
          <a:endParaRPr lang="it-IT" sz="1200"/>
        </a:p>
      </dgm:t>
    </dgm:pt>
    <dgm:pt modelId="{C54CE9A9-C1B3-469C-9875-9982809CD2D5}" type="sibTrans" cxnId="{D284CCBD-CB78-4306-B6B7-C3D54B8A435E}">
      <dgm:prSet/>
      <dgm:spPr/>
      <dgm:t>
        <a:bodyPr/>
        <a:lstStyle/>
        <a:p>
          <a:endParaRPr lang="it-IT" sz="1200"/>
        </a:p>
      </dgm:t>
    </dgm:pt>
    <dgm:pt modelId="{BF774A94-A5CD-4A6B-9EC3-0FA4FD7A5012}" type="pres">
      <dgm:prSet presAssocID="{4A5D2394-C02B-468D-9F43-6A4990DF43B8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it-IT"/>
        </a:p>
      </dgm:t>
    </dgm:pt>
    <dgm:pt modelId="{504FD447-8EBA-47AA-BA0D-9B726F0A1F9C}" type="pres">
      <dgm:prSet presAssocID="{85194697-99E2-4EB0-B86B-83DB2523688B}" presName="parentText1" presStyleLbl="node1" presStyleIdx="0" presStyleCnt="3" custLinFactNeighborX="-490" custLinFactNeighborY="-83848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DCFFC1D-58F2-4629-9AA6-D82A557D5FE1}" type="pres">
      <dgm:prSet presAssocID="{85194697-99E2-4EB0-B86B-83DB2523688B}" presName="childText1" presStyleLbl="solidAlignAcc1" presStyleIdx="0" presStyleCnt="3" custScaleY="148818" custLinFactNeighborY="1409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4C5A99E-8E9B-43E3-88C5-839FE19BC406}" type="pres">
      <dgm:prSet presAssocID="{C067C6A9-1768-4597-8444-8E3DADFA5903}" presName="parentText2" presStyleLbl="node1" presStyleIdx="1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D348D43-F112-4377-88BD-8B773204BAA9}" type="pres">
      <dgm:prSet presAssocID="{C067C6A9-1768-4597-8444-8E3DADFA5903}" presName="childText2" presStyleLbl="solidAlignAcc1" presStyleIdx="1" presStyleCnt="3" custScaleY="129931" custLinFactNeighborX="1865" custLinFactNeighborY="667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61E54F1-DEC3-4603-AADA-5B38DBC53631}" type="pres">
      <dgm:prSet presAssocID="{44FCCF42-A8F9-4021-B70D-D80A8D1CF7B5}" presName="parentText3" presStyleLbl="node1" presStyleIdx="2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D36C348-6A95-4D6F-BCA6-8E3DE0A7BF80}" type="pres">
      <dgm:prSet presAssocID="{44FCCF42-A8F9-4021-B70D-D80A8D1CF7B5}" presName="childText3" presStyleLbl="solidAlignAcc1" presStyleIdx="2" presStyleCnt="3" custAng="10800000" custFlipVert="1" custScaleX="93958" custScaleY="106496" custLinFactNeighborX="1546" custLinFactNeighborY="28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3EE5734E-DEE4-4A8A-BA96-CCCA3F69B901}" type="presOf" srcId="{0765C003-6EAD-4989-91F1-15CEB86B2397}" destId="{AD36C348-6A95-4D6F-BCA6-8E3DE0A7BF80}" srcOrd="0" destOrd="0" presId="urn:microsoft.com/office/officeart/2009/3/layout/IncreasingArrowsProcess"/>
    <dgm:cxn modelId="{7D486027-5308-45B7-88E4-AB6F66507DCD}" type="presOf" srcId="{44FCCF42-A8F9-4021-B70D-D80A8D1CF7B5}" destId="{161E54F1-DEC3-4603-AADA-5B38DBC53631}" srcOrd="0" destOrd="0" presId="urn:microsoft.com/office/officeart/2009/3/layout/IncreasingArrowsProcess"/>
    <dgm:cxn modelId="{C07DD9D8-146D-4644-86B1-F5D9A30F83B3}" srcId="{85194697-99E2-4EB0-B86B-83DB2523688B}" destId="{3D97679B-0D08-474D-8063-0C121E971454}" srcOrd="0" destOrd="0" parTransId="{685337D6-210D-425B-BA67-2D436B5975DB}" sibTransId="{6F8EC1FF-4EBF-4E99-9514-B6B9FB3C3984}"/>
    <dgm:cxn modelId="{F5611857-A3C8-472F-8AB5-8437B926214D}" srcId="{4A5D2394-C02B-468D-9F43-6A4990DF43B8}" destId="{44FCCF42-A8F9-4021-B70D-D80A8D1CF7B5}" srcOrd="2" destOrd="0" parTransId="{961F23FF-B87F-47C9-B9A1-37F7D0568AAB}" sibTransId="{367597F4-29A0-4F45-8713-FDD5ECEE70C6}"/>
    <dgm:cxn modelId="{5E8EA7EC-402A-4AF9-8E29-7F4DC785DD58}" type="presOf" srcId="{85194697-99E2-4EB0-B86B-83DB2523688B}" destId="{504FD447-8EBA-47AA-BA0D-9B726F0A1F9C}" srcOrd="0" destOrd="0" presId="urn:microsoft.com/office/officeart/2009/3/layout/IncreasingArrowsProcess"/>
    <dgm:cxn modelId="{4ADF8062-E385-4A56-B954-809F61D6ED40}" srcId="{4A5D2394-C02B-468D-9F43-6A4990DF43B8}" destId="{85194697-99E2-4EB0-B86B-83DB2523688B}" srcOrd="0" destOrd="0" parTransId="{F7A68A3D-B663-44B9-A756-34A00B2FB453}" sibTransId="{303B363F-652D-47AA-A659-630537F0583B}"/>
    <dgm:cxn modelId="{EA4F1948-F756-47BD-9E02-9470E282BED3}" type="presOf" srcId="{4A5D2394-C02B-468D-9F43-6A4990DF43B8}" destId="{BF774A94-A5CD-4A6B-9EC3-0FA4FD7A5012}" srcOrd="0" destOrd="0" presId="urn:microsoft.com/office/officeart/2009/3/layout/IncreasingArrowsProcess"/>
    <dgm:cxn modelId="{44C547EE-1F21-41E1-AA78-B9D2F93774DC}" srcId="{C067C6A9-1768-4597-8444-8E3DADFA5903}" destId="{AF6E32D7-3560-4D76-B564-2086BF27EF22}" srcOrd="0" destOrd="0" parTransId="{A1478F32-D4BF-418A-9022-EA7C8A620151}" sibTransId="{B9ACFA43-F07E-42A8-964C-565FF6DBA49C}"/>
    <dgm:cxn modelId="{2A46857D-1DCC-49C9-B432-C6CA94DF7743}" type="presOf" srcId="{AF6E32D7-3560-4D76-B564-2086BF27EF22}" destId="{AD348D43-F112-4377-88BD-8B773204BAA9}" srcOrd="0" destOrd="0" presId="urn:microsoft.com/office/officeart/2009/3/layout/IncreasingArrowsProcess"/>
    <dgm:cxn modelId="{F86C6DF3-F0D1-473A-9D6F-AF39F3D97CA9}" type="presOf" srcId="{3D97679B-0D08-474D-8063-0C121E971454}" destId="{6DCFFC1D-58F2-4629-9AA6-D82A557D5FE1}" srcOrd="0" destOrd="0" presId="urn:microsoft.com/office/officeart/2009/3/layout/IncreasingArrowsProcess"/>
    <dgm:cxn modelId="{76B9F061-DA47-46C1-9E56-EEB1BFF3CB59}" type="presOf" srcId="{C067C6A9-1768-4597-8444-8E3DADFA5903}" destId="{84C5A99E-8E9B-43E3-88C5-839FE19BC406}" srcOrd="0" destOrd="0" presId="urn:microsoft.com/office/officeart/2009/3/layout/IncreasingArrowsProcess"/>
    <dgm:cxn modelId="{9FF5F818-D051-4E84-94F0-318E0BB2A2E9}" srcId="{4A5D2394-C02B-468D-9F43-6A4990DF43B8}" destId="{C067C6A9-1768-4597-8444-8E3DADFA5903}" srcOrd="1" destOrd="0" parTransId="{0CDAF0E2-E0C9-40D0-8A67-C20346F26564}" sibTransId="{32578F6C-C877-43BD-B7EC-EAF4521B1427}"/>
    <dgm:cxn modelId="{D284CCBD-CB78-4306-B6B7-C3D54B8A435E}" srcId="{44FCCF42-A8F9-4021-B70D-D80A8D1CF7B5}" destId="{0765C003-6EAD-4989-91F1-15CEB86B2397}" srcOrd="0" destOrd="0" parTransId="{08E56568-4515-44E6-9775-4465E8F86392}" sibTransId="{C54CE9A9-C1B3-469C-9875-9982809CD2D5}"/>
    <dgm:cxn modelId="{50D74DE5-E8CC-4BE2-B53A-8CEDEA70D56C}" type="presParOf" srcId="{BF774A94-A5CD-4A6B-9EC3-0FA4FD7A5012}" destId="{504FD447-8EBA-47AA-BA0D-9B726F0A1F9C}" srcOrd="0" destOrd="0" presId="urn:microsoft.com/office/officeart/2009/3/layout/IncreasingArrowsProcess"/>
    <dgm:cxn modelId="{A99996C5-3385-4F65-A8D7-87EC209BF885}" type="presParOf" srcId="{BF774A94-A5CD-4A6B-9EC3-0FA4FD7A5012}" destId="{6DCFFC1D-58F2-4629-9AA6-D82A557D5FE1}" srcOrd="1" destOrd="0" presId="urn:microsoft.com/office/officeart/2009/3/layout/IncreasingArrowsProcess"/>
    <dgm:cxn modelId="{AF6DB99B-3EAD-4FA8-BACB-2BFF02004775}" type="presParOf" srcId="{BF774A94-A5CD-4A6B-9EC3-0FA4FD7A5012}" destId="{84C5A99E-8E9B-43E3-88C5-839FE19BC406}" srcOrd="2" destOrd="0" presId="urn:microsoft.com/office/officeart/2009/3/layout/IncreasingArrowsProcess"/>
    <dgm:cxn modelId="{96797478-161F-422A-B82B-BB772A4A0AF8}" type="presParOf" srcId="{BF774A94-A5CD-4A6B-9EC3-0FA4FD7A5012}" destId="{AD348D43-F112-4377-88BD-8B773204BAA9}" srcOrd="3" destOrd="0" presId="urn:microsoft.com/office/officeart/2009/3/layout/IncreasingArrowsProcess"/>
    <dgm:cxn modelId="{714AC58A-BA64-47AB-85D9-F904273941BE}" type="presParOf" srcId="{BF774A94-A5CD-4A6B-9EC3-0FA4FD7A5012}" destId="{161E54F1-DEC3-4603-AADA-5B38DBC53631}" srcOrd="4" destOrd="0" presId="urn:microsoft.com/office/officeart/2009/3/layout/IncreasingArrowsProcess"/>
    <dgm:cxn modelId="{2DC703CD-77C3-40B3-A179-D7C874AE4814}" type="presParOf" srcId="{BF774A94-A5CD-4A6B-9EC3-0FA4FD7A5012}" destId="{AD36C348-6A95-4D6F-BCA6-8E3DE0A7BF80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951ADF2-8873-4C30-810F-9D4AE06CC46E}" type="doc">
      <dgm:prSet loTypeId="urn:microsoft.com/office/officeart/2009/layout/CircleArrowProcess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7E150FFD-2003-490E-AB75-D6AADF623919}">
      <dgm:prSet phldrT="[Testo]" custT="1"/>
      <dgm:spPr/>
      <dgm:t>
        <a:bodyPr/>
        <a:lstStyle/>
        <a:p>
          <a:r>
            <a:rPr lang="it-IT" sz="1200" b="1" dirty="0"/>
            <a:t>Prevedere spese ammissibili complessive non inferiori a </a:t>
          </a:r>
          <a:r>
            <a:rPr lang="it-IT" sz="1200" b="1" dirty="0" smtClean="0"/>
            <a:t>1.500.000,00 </a:t>
          </a:r>
          <a:r>
            <a:rPr lang="it-IT" sz="1200" b="1" dirty="0"/>
            <a:t>Euro</a:t>
          </a:r>
          <a:r>
            <a:rPr lang="it-IT" sz="1100" dirty="0"/>
            <a:t> </a:t>
          </a:r>
        </a:p>
      </dgm:t>
    </dgm:pt>
    <dgm:pt modelId="{6FEF12A9-C0E3-4CE2-8295-4189F763120E}" type="parTrans" cxnId="{CE00C7C9-0609-4367-9672-B7B7B7C6D204}">
      <dgm:prSet/>
      <dgm:spPr/>
      <dgm:t>
        <a:bodyPr/>
        <a:lstStyle/>
        <a:p>
          <a:endParaRPr lang="it-IT"/>
        </a:p>
      </dgm:t>
    </dgm:pt>
    <dgm:pt modelId="{959B159B-19F1-442E-B81B-B38386A53955}" type="sibTrans" cxnId="{CE00C7C9-0609-4367-9672-B7B7B7C6D204}">
      <dgm:prSet/>
      <dgm:spPr/>
      <dgm:t>
        <a:bodyPr/>
        <a:lstStyle/>
        <a:p>
          <a:endParaRPr lang="it-IT"/>
        </a:p>
      </dgm:t>
    </dgm:pt>
    <dgm:pt modelId="{6A767FE7-F892-45C6-8EB1-752F201BDD87}">
      <dgm:prSet phldrT="[Testo]" custT="1"/>
      <dgm:spPr/>
      <dgm:t>
        <a:bodyPr/>
        <a:lstStyle/>
        <a:p>
          <a:pPr>
            <a:spcAft>
              <a:spcPts val="0"/>
            </a:spcAft>
          </a:pPr>
          <a:r>
            <a:rPr lang="it-IT" sz="1200" b="1" dirty="0"/>
            <a:t>deve avere inizio  successivamente </a:t>
          </a:r>
          <a:endParaRPr lang="it-IT" sz="1200" b="1" dirty="0" smtClean="0"/>
        </a:p>
        <a:p>
          <a:pPr>
            <a:spcAft>
              <a:spcPts val="0"/>
            </a:spcAft>
          </a:pPr>
          <a:r>
            <a:rPr lang="it-IT" sz="1200" b="1" dirty="0" smtClean="0"/>
            <a:t>alla </a:t>
          </a:r>
          <a:r>
            <a:rPr lang="it-IT" sz="1200" b="1" dirty="0"/>
            <a:t>domanda di agevolazioni</a:t>
          </a:r>
        </a:p>
      </dgm:t>
    </dgm:pt>
    <dgm:pt modelId="{47B65E9A-63C5-4257-9BA9-6189A7D73833}" type="parTrans" cxnId="{0D819B32-7318-41E1-A3EB-BE0E9EED5BF0}">
      <dgm:prSet/>
      <dgm:spPr/>
      <dgm:t>
        <a:bodyPr/>
        <a:lstStyle/>
        <a:p>
          <a:endParaRPr lang="it-IT"/>
        </a:p>
      </dgm:t>
    </dgm:pt>
    <dgm:pt modelId="{01785E41-A218-4270-AD71-5FE2682225FD}" type="sibTrans" cxnId="{0D819B32-7318-41E1-A3EB-BE0E9EED5BF0}">
      <dgm:prSet/>
      <dgm:spPr/>
      <dgm:t>
        <a:bodyPr/>
        <a:lstStyle/>
        <a:p>
          <a:endParaRPr lang="it-IT"/>
        </a:p>
      </dgm:t>
    </dgm:pt>
    <dgm:pt modelId="{CB14C8B4-65E1-4206-BF0D-2A72BA00BADE}">
      <dgm:prSet phldrT="[Testo]" custT="1"/>
      <dgm:spPr/>
      <dgm:t>
        <a:bodyPr/>
        <a:lstStyle/>
        <a:p>
          <a:r>
            <a:rPr lang="it-IT" sz="1200" b="1" dirty="0"/>
            <a:t>Essere da solo sufficiente a conseguire gli obiettivi previsti e riguardare un’unica  unità produttiva</a:t>
          </a:r>
        </a:p>
      </dgm:t>
    </dgm:pt>
    <dgm:pt modelId="{E4E51A4C-D7CD-459E-9528-91D1266F4D8B}" type="parTrans" cxnId="{72149813-7887-4828-9D26-63B5EFE6F608}">
      <dgm:prSet/>
      <dgm:spPr/>
      <dgm:t>
        <a:bodyPr/>
        <a:lstStyle/>
        <a:p>
          <a:endParaRPr lang="it-IT"/>
        </a:p>
      </dgm:t>
    </dgm:pt>
    <dgm:pt modelId="{A509A9F2-96EF-4320-B3F2-BAAF9482603F}" type="sibTrans" cxnId="{72149813-7887-4828-9D26-63B5EFE6F608}">
      <dgm:prSet/>
      <dgm:spPr/>
      <dgm:t>
        <a:bodyPr/>
        <a:lstStyle/>
        <a:p>
          <a:endParaRPr lang="it-IT"/>
        </a:p>
      </dgm:t>
    </dgm:pt>
    <dgm:pt modelId="{379E46CE-0D73-4BFD-BAFA-F9EFC19AE779}">
      <dgm:prSet phldrT="[Testo]" custT="1"/>
      <dgm:spPr/>
      <dgm:t>
        <a:bodyPr/>
        <a:lstStyle/>
        <a:p>
          <a:r>
            <a:rPr lang="it-IT" sz="1200" b="1" dirty="0"/>
            <a:t>Ultimare i progetti entro 36 mesi dalla data della delibera di concessione delle agevolazioni </a:t>
          </a:r>
        </a:p>
      </dgm:t>
    </dgm:pt>
    <dgm:pt modelId="{50B9C3EA-90F7-4550-B8A6-40005FD5D9AE}" type="parTrans" cxnId="{4687DE4D-8EDF-4DF1-B713-B604357325BA}">
      <dgm:prSet/>
      <dgm:spPr/>
      <dgm:t>
        <a:bodyPr/>
        <a:lstStyle/>
        <a:p>
          <a:endParaRPr lang="it-IT"/>
        </a:p>
      </dgm:t>
    </dgm:pt>
    <dgm:pt modelId="{A28A8653-F070-44DC-B21B-F36E9B3EA409}" type="sibTrans" cxnId="{4687DE4D-8EDF-4DF1-B713-B604357325BA}">
      <dgm:prSet/>
      <dgm:spPr/>
      <dgm:t>
        <a:bodyPr/>
        <a:lstStyle/>
        <a:p>
          <a:endParaRPr lang="it-IT"/>
        </a:p>
      </dgm:t>
    </dgm:pt>
    <dgm:pt modelId="{F36B65DA-6FF9-40E9-AF9D-A0B01486C5D5}">
      <dgm:prSet phldrT="[Testo]" custT="1"/>
      <dgm:spPr/>
      <dgm:t>
        <a:bodyPr/>
        <a:lstStyle/>
        <a:p>
          <a:r>
            <a:rPr lang="it-IT" sz="1200" b="1" dirty="0"/>
            <a:t>Prevedere investimenti che non comprendano la mera sostituzione di impianti, macchinari e attrezzature</a:t>
          </a:r>
        </a:p>
      </dgm:t>
    </dgm:pt>
    <dgm:pt modelId="{764DC6D3-0808-4271-AB1B-407517EFDA40}" type="parTrans" cxnId="{DC65550E-E94F-4A0F-B2D5-A35DECE9B2E3}">
      <dgm:prSet/>
      <dgm:spPr/>
      <dgm:t>
        <a:bodyPr/>
        <a:lstStyle/>
        <a:p>
          <a:endParaRPr lang="it-IT"/>
        </a:p>
      </dgm:t>
    </dgm:pt>
    <dgm:pt modelId="{A8AECA9E-E7CE-4F3B-B83E-8D80A049512E}" type="sibTrans" cxnId="{DC65550E-E94F-4A0F-B2D5-A35DECE9B2E3}">
      <dgm:prSet/>
      <dgm:spPr/>
      <dgm:t>
        <a:bodyPr/>
        <a:lstStyle/>
        <a:p>
          <a:endParaRPr lang="it-IT"/>
        </a:p>
      </dgm:t>
    </dgm:pt>
    <dgm:pt modelId="{8CBC97FD-7863-4EEB-B16B-F2D894C55236}">
      <dgm:prSet phldrT="[Testo]" custT="1"/>
      <dgm:spPr/>
      <dgm:t>
        <a:bodyPr/>
        <a:lstStyle/>
        <a:p>
          <a:pPr>
            <a:spcAft>
              <a:spcPts val="0"/>
            </a:spcAft>
          </a:pPr>
          <a:r>
            <a:rPr lang="it-IT" sz="1200" b="1" dirty="0"/>
            <a:t>Prevedere un programma occupazionale da realizzarsi entro 12 mesi dalla data di ultimazione degli investimenti </a:t>
          </a:r>
          <a:endParaRPr lang="en-US" sz="1200" b="1" dirty="0"/>
        </a:p>
        <a:p>
          <a:pPr>
            <a:spcAft>
              <a:spcPts val="0"/>
            </a:spcAft>
          </a:pPr>
          <a:r>
            <a:rPr lang="en-US" sz="1200" b="1" dirty="0" smtClean="0"/>
            <a:t>o </a:t>
          </a:r>
          <a:r>
            <a:rPr lang="en-US" sz="1200" b="1" dirty="0"/>
            <a:t>mantenimento del numero degli occupati dell’Unità Produttiva esistente da almeno un biennio</a:t>
          </a:r>
          <a:endParaRPr lang="it-IT" sz="1200" b="1" dirty="0"/>
        </a:p>
      </dgm:t>
    </dgm:pt>
    <dgm:pt modelId="{47CD8475-B4AD-42DD-A93A-7BE1C72100A2}" type="parTrans" cxnId="{7925BC94-6E34-403B-9625-FECD84EAAF18}">
      <dgm:prSet/>
      <dgm:spPr/>
      <dgm:t>
        <a:bodyPr/>
        <a:lstStyle/>
        <a:p>
          <a:endParaRPr lang="it-IT"/>
        </a:p>
      </dgm:t>
    </dgm:pt>
    <dgm:pt modelId="{5BB84AF7-B8BC-4150-9D86-2C600B791245}" type="sibTrans" cxnId="{7925BC94-6E34-403B-9625-FECD84EAAF18}">
      <dgm:prSet/>
      <dgm:spPr/>
      <dgm:t>
        <a:bodyPr/>
        <a:lstStyle/>
        <a:p>
          <a:endParaRPr lang="it-IT"/>
        </a:p>
      </dgm:t>
    </dgm:pt>
    <dgm:pt modelId="{0B9EA99D-A4A2-43EB-A688-0A2937131DE3}" type="pres">
      <dgm:prSet presAssocID="{4951ADF2-8873-4C30-810F-9D4AE06CC46E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it-IT"/>
        </a:p>
      </dgm:t>
    </dgm:pt>
    <dgm:pt modelId="{A612B60B-4D14-407C-92D9-EF6D292E0CDC}" type="pres">
      <dgm:prSet presAssocID="{7E150FFD-2003-490E-AB75-D6AADF623919}" presName="Accent1" presStyleCnt="0"/>
      <dgm:spPr/>
    </dgm:pt>
    <dgm:pt modelId="{1EC70271-CB26-4D69-BF5C-AB918A5ED457}" type="pres">
      <dgm:prSet presAssocID="{7E150FFD-2003-490E-AB75-D6AADF623919}" presName="Accent" presStyleLbl="node1" presStyleIdx="0" presStyleCnt="6" custScaleX="104748"/>
      <dgm:spPr/>
    </dgm:pt>
    <dgm:pt modelId="{F52A5D7D-A4DD-43BE-81CE-0C6E675430EB}" type="pres">
      <dgm:prSet presAssocID="{7E150FFD-2003-490E-AB75-D6AADF623919}" presName="Parent1" presStyleLbl="revTx" presStyleIdx="0" presStyleCnt="6" custScaleX="423597" custLinFactNeighborY="-3432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60B8FD1-49F3-4D39-B7ED-8BEF59D2E13B}" type="pres">
      <dgm:prSet presAssocID="{6A767FE7-F892-45C6-8EB1-752F201BDD87}" presName="Accent2" presStyleCnt="0"/>
      <dgm:spPr/>
    </dgm:pt>
    <dgm:pt modelId="{E364EFB4-C3E3-47E1-BEF0-10F07652AF62}" type="pres">
      <dgm:prSet presAssocID="{6A767FE7-F892-45C6-8EB1-752F201BDD87}" presName="Accent" presStyleLbl="node1" presStyleIdx="1" presStyleCnt="6"/>
      <dgm:spPr/>
    </dgm:pt>
    <dgm:pt modelId="{BDE50B6B-E9C4-4446-AE4D-265F94B0AFC6}" type="pres">
      <dgm:prSet presAssocID="{6A767FE7-F892-45C6-8EB1-752F201BDD87}" presName="Parent2" presStyleLbl="revTx" presStyleIdx="1" presStyleCnt="6" custScaleX="439014" custLinFactNeighborX="45218" custLinFactNeighborY="-1850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5F2BD18-EA83-40A8-964D-43240F28D6B2}" type="pres">
      <dgm:prSet presAssocID="{CB14C8B4-65E1-4206-BF0D-2A72BA00BADE}" presName="Accent3" presStyleCnt="0"/>
      <dgm:spPr/>
    </dgm:pt>
    <dgm:pt modelId="{6BAAD679-B527-486F-9EE7-E05C40929E17}" type="pres">
      <dgm:prSet presAssocID="{CB14C8B4-65E1-4206-BF0D-2A72BA00BADE}" presName="Accent" presStyleLbl="node1" presStyleIdx="2" presStyleCnt="6"/>
      <dgm:spPr/>
    </dgm:pt>
    <dgm:pt modelId="{36189CFC-0064-4EA4-BB71-A17326C835A9}" type="pres">
      <dgm:prSet presAssocID="{CB14C8B4-65E1-4206-BF0D-2A72BA00BADE}" presName="Parent3" presStyleLbl="revTx" presStyleIdx="2" presStyleCnt="6" custScaleX="413468" custScaleY="133685" custLinFactNeighborX="-22142" custLinFactNeighborY="-2105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189A22F-89BA-4B8F-8ACF-C0F2DB08DFC9}" type="pres">
      <dgm:prSet presAssocID="{F36B65DA-6FF9-40E9-AF9D-A0B01486C5D5}" presName="Accent4" presStyleCnt="0"/>
      <dgm:spPr/>
    </dgm:pt>
    <dgm:pt modelId="{CDE6AC51-8440-4F85-9C68-D517B8AB8DD7}" type="pres">
      <dgm:prSet presAssocID="{F36B65DA-6FF9-40E9-AF9D-A0B01486C5D5}" presName="Accent" presStyleLbl="node1" presStyleIdx="3" presStyleCnt="6"/>
      <dgm:spPr/>
    </dgm:pt>
    <dgm:pt modelId="{F4D0ADB1-DCB2-43F3-B562-17F02BD3DFC6}" type="pres">
      <dgm:prSet presAssocID="{F36B65DA-6FF9-40E9-AF9D-A0B01486C5D5}" presName="Parent4" presStyleLbl="revTx" presStyleIdx="3" presStyleCnt="6" custScaleX="378093" custScaleY="161822" custLinFactNeighborX="21806" custLinFactNeighborY="-132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AAD6B92-4EEF-4FD1-A76D-702031C27565}" type="pres">
      <dgm:prSet presAssocID="{379E46CE-0D73-4BFD-BAFA-F9EFC19AE779}" presName="Accent5" presStyleCnt="0"/>
      <dgm:spPr/>
    </dgm:pt>
    <dgm:pt modelId="{A4E4CD33-B47E-4ADA-A3B5-39DAB94BFE3A}" type="pres">
      <dgm:prSet presAssocID="{379E46CE-0D73-4BFD-BAFA-F9EFC19AE779}" presName="Accent" presStyleLbl="node1" presStyleIdx="4" presStyleCnt="6"/>
      <dgm:spPr/>
    </dgm:pt>
    <dgm:pt modelId="{EC5735A9-7647-455C-93D6-ABB334EE6546}" type="pres">
      <dgm:prSet presAssocID="{379E46CE-0D73-4BFD-BAFA-F9EFC19AE779}" presName="Parent5" presStyleLbl="revTx" presStyleIdx="4" presStyleCnt="6" custScaleX="458885" custScaleY="161821" custLinFactNeighborX="-37623" custLinFactNeighborY="1032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F365105-98DC-407B-89A8-09CFBC008FFD}" type="pres">
      <dgm:prSet presAssocID="{8CBC97FD-7863-4EEB-B16B-F2D894C55236}" presName="Accent6" presStyleCnt="0"/>
      <dgm:spPr/>
    </dgm:pt>
    <dgm:pt modelId="{1274714E-B8B4-4439-BC0D-E27DDFE14C7A}" type="pres">
      <dgm:prSet presAssocID="{8CBC97FD-7863-4EEB-B16B-F2D894C55236}" presName="Accent" presStyleLbl="node1" presStyleIdx="5" presStyleCnt="6"/>
      <dgm:spPr/>
    </dgm:pt>
    <dgm:pt modelId="{29CCBA2C-0157-4B64-B514-7A5A34C5C952}" type="pres">
      <dgm:prSet presAssocID="{8CBC97FD-7863-4EEB-B16B-F2D894C55236}" presName="Parent6" presStyleLbl="revTx" presStyleIdx="5" presStyleCnt="6" custScaleX="492797" custLinFactNeighborX="703" custLinFactNeighborY="4689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4687DE4D-8EDF-4DF1-B713-B604357325BA}" srcId="{4951ADF2-8873-4C30-810F-9D4AE06CC46E}" destId="{379E46CE-0D73-4BFD-BAFA-F9EFC19AE779}" srcOrd="4" destOrd="0" parTransId="{50B9C3EA-90F7-4550-B8A6-40005FD5D9AE}" sibTransId="{A28A8653-F070-44DC-B21B-F36E9B3EA409}"/>
    <dgm:cxn modelId="{3AAC210F-DE6C-4C44-8F3A-75CAA628CA5D}" type="presOf" srcId="{8CBC97FD-7863-4EEB-B16B-F2D894C55236}" destId="{29CCBA2C-0157-4B64-B514-7A5A34C5C952}" srcOrd="0" destOrd="0" presId="urn:microsoft.com/office/officeart/2009/layout/CircleArrowProcess"/>
    <dgm:cxn modelId="{B354C03E-CDD0-484E-A4FB-8A2397EBA528}" type="presOf" srcId="{CB14C8B4-65E1-4206-BF0D-2A72BA00BADE}" destId="{36189CFC-0064-4EA4-BB71-A17326C835A9}" srcOrd="0" destOrd="0" presId="urn:microsoft.com/office/officeart/2009/layout/CircleArrowProcess"/>
    <dgm:cxn modelId="{72149813-7887-4828-9D26-63B5EFE6F608}" srcId="{4951ADF2-8873-4C30-810F-9D4AE06CC46E}" destId="{CB14C8B4-65E1-4206-BF0D-2A72BA00BADE}" srcOrd="2" destOrd="0" parTransId="{E4E51A4C-D7CD-459E-9528-91D1266F4D8B}" sibTransId="{A509A9F2-96EF-4320-B3F2-BAAF9482603F}"/>
    <dgm:cxn modelId="{CE00C7C9-0609-4367-9672-B7B7B7C6D204}" srcId="{4951ADF2-8873-4C30-810F-9D4AE06CC46E}" destId="{7E150FFD-2003-490E-AB75-D6AADF623919}" srcOrd="0" destOrd="0" parTransId="{6FEF12A9-C0E3-4CE2-8295-4189F763120E}" sibTransId="{959B159B-19F1-442E-B81B-B38386A53955}"/>
    <dgm:cxn modelId="{A6525614-F74E-4843-B03F-16022B87734E}" type="presOf" srcId="{F36B65DA-6FF9-40E9-AF9D-A0B01486C5D5}" destId="{F4D0ADB1-DCB2-43F3-B562-17F02BD3DFC6}" srcOrd="0" destOrd="0" presId="urn:microsoft.com/office/officeart/2009/layout/CircleArrowProcess"/>
    <dgm:cxn modelId="{492AAE81-6076-4635-8E31-4450F10CB336}" type="presOf" srcId="{6A767FE7-F892-45C6-8EB1-752F201BDD87}" destId="{BDE50B6B-E9C4-4446-AE4D-265F94B0AFC6}" srcOrd="0" destOrd="0" presId="urn:microsoft.com/office/officeart/2009/layout/CircleArrowProcess"/>
    <dgm:cxn modelId="{2FF650D0-9B57-4ADF-8959-EDA556B72D27}" type="presOf" srcId="{379E46CE-0D73-4BFD-BAFA-F9EFC19AE779}" destId="{EC5735A9-7647-455C-93D6-ABB334EE6546}" srcOrd="0" destOrd="0" presId="urn:microsoft.com/office/officeart/2009/layout/CircleArrowProcess"/>
    <dgm:cxn modelId="{0D819B32-7318-41E1-A3EB-BE0E9EED5BF0}" srcId="{4951ADF2-8873-4C30-810F-9D4AE06CC46E}" destId="{6A767FE7-F892-45C6-8EB1-752F201BDD87}" srcOrd="1" destOrd="0" parTransId="{47B65E9A-63C5-4257-9BA9-6189A7D73833}" sibTransId="{01785E41-A218-4270-AD71-5FE2682225FD}"/>
    <dgm:cxn modelId="{19BFBF39-D0E9-4107-B79F-B30934CE1C5F}" type="presOf" srcId="{4951ADF2-8873-4C30-810F-9D4AE06CC46E}" destId="{0B9EA99D-A4A2-43EB-A688-0A2937131DE3}" srcOrd="0" destOrd="0" presId="urn:microsoft.com/office/officeart/2009/layout/CircleArrowProcess"/>
    <dgm:cxn modelId="{7925BC94-6E34-403B-9625-FECD84EAAF18}" srcId="{4951ADF2-8873-4C30-810F-9D4AE06CC46E}" destId="{8CBC97FD-7863-4EEB-B16B-F2D894C55236}" srcOrd="5" destOrd="0" parTransId="{47CD8475-B4AD-42DD-A93A-7BE1C72100A2}" sibTransId="{5BB84AF7-B8BC-4150-9D86-2C600B791245}"/>
    <dgm:cxn modelId="{6DF9259B-22AA-4462-9706-D9DA41A0C2D3}" type="presOf" srcId="{7E150FFD-2003-490E-AB75-D6AADF623919}" destId="{F52A5D7D-A4DD-43BE-81CE-0C6E675430EB}" srcOrd="0" destOrd="0" presId="urn:microsoft.com/office/officeart/2009/layout/CircleArrowProcess"/>
    <dgm:cxn modelId="{DC65550E-E94F-4A0F-B2D5-A35DECE9B2E3}" srcId="{4951ADF2-8873-4C30-810F-9D4AE06CC46E}" destId="{F36B65DA-6FF9-40E9-AF9D-A0B01486C5D5}" srcOrd="3" destOrd="0" parTransId="{764DC6D3-0808-4271-AB1B-407517EFDA40}" sibTransId="{A8AECA9E-E7CE-4F3B-B83E-8D80A049512E}"/>
    <dgm:cxn modelId="{7B415BF4-A250-44AF-9E57-116AC772BF46}" type="presParOf" srcId="{0B9EA99D-A4A2-43EB-A688-0A2937131DE3}" destId="{A612B60B-4D14-407C-92D9-EF6D292E0CDC}" srcOrd="0" destOrd="0" presId="urn:microsoft.com/office/officeart/2009/layout/CircleArrowProcess"/>
    <dgm:cxn modelId="{9FAF46D3-4F19-40B0-BEEC-E63A93064FCC}" type="presParOf" srcId="{A612B60B-4D14-407C-92D9-EF6D292E0CDC}" destId="{1EC70271-CB26-4D69-BF5C-AB918A5ED457}" srcOrd="0" destOrd="0" presId="urn:microsoft.com/office/officeart/2009/layout/CircleArrowProcess"/>
    <dgm:cxn modelId="{09463FCB-34F8-44A5-A405-F497EF890426}" type="presParOf" srcId="{0B9EA99D-A4A2-43EB-A688-0A2937131DE3}" destId="{F52A5D7D-A4DD-43BE-81CE-0C6E675430EB}" srcOrd="1" destOrd="0" presId="urn:microsoft.com/office/officeart/2009/layout/CircleArrowProcess"/>
    <dgm:cxn modelId="{E4019C01-F9D6-4A84-959D-939FEB21610B}" type="presParOf" srcId="{0B9EA99D-A4A2-43EB-A688-0A2937131DE3}" destId="{C60B8FD1-49F3-4D39-B7ED-8BEF59D2E13B}" srcOrd="2" destOrd="0" presId="urn:microsoft.com/office/officeart/2009/layout/CircleArrowProcess"/>
    <dgm:cxn modelId="{8B6B6C3D-B2B0-44AC-9E7A-8867F5E83820}" type="presParOf" srcId="{C60B8FD1-49F3-4D39-B7ED-8BEF59D2E13B}" destId="{E364EFB4-C3E3-47E1-BEF0-10F07652AF62}" srcOrd="0" destOrd="0" presId="urn:microsoft.com/office/officeart/2009/layout/CircleArrowProcess"/>
    <dgm:cxn modelId="{25526C6C-E333-42F3-8FA7-FA4A5911E871}" type="presParOf" srcId="{0B9EA99D-A4A2-43EB-A688-0A2937131DE3}" destId="{BDE50B6B-E9C4-4446-AE4D-265F94B0AFC6}" srcOrd="3" destOrd="0" presId="urn:microsoft.com/office/officeart/2009/layout/CircleArrowProcess"/>
    <dgm:cxn modelId="{E13B611F-DD4F-408A-9B02-B5C5500069E2}" type="presParOf" srcId="{0B9EA99D-A4A2-43EB-A688-0A2937131DE3}" destId="{15F2BD18-EA83-40A8-964D-43240F28D6B2}" srcOrd="4" destOrd="0" presId="urn:microsoft.com/office/officeart/2009/layout/CircleArrowProcess"/>
    <dgm:cxn modelId="{E22189A6-FA01-4731-91CE-512A801E76EF}" type="presParOf" srcId="{15F2BD18-EA83-40A8-964D-43240F28D6B2}" destId="{6BAAD679-B527-486F-9EE7-E05C40929E17}" srcOrd="0" destOrd="0" presId="urn:microsoft.com/office/officeart/2009/layout/CircleArrowProcess"/>
    <dgm:cxn modelId="{70F0BB64-F3EB-4FB4-834C-EDA5D966DCA5}" type="presParOf" srcId="{0B9EA99D-A4A2-43EB-A688-0A2937131DE3}" destId="{36189CFC-0064-4EA4-BB71-A17326C835A9}" srcOrd="5" destOrd="0" presId="urn:microsoft.com/office/officeart/2009/layout/CircleArrowProcess"/>
    <dgm:cxn modelId="{2CFFFD39-3B5D-429B-8872-825CE4068308}" type="presParOf" srcId="{0B9EA99D-A4A2-43EB-A688-0A2937131DE3}" destId="{9189A22F-89BA-4B8F-8ACF-C0F2DB08DFC9}" srcOrd="6" destOrd="0" presId="urn:microsoft.com/office/officeart/2009/layout/CircleArrowProcess"/>
    <dgm:cxn modelId="{FBDA2C1D-3371-46BA-A7EA-509388FA267E}" type="presParOf" srcId="{9189A22F-89BA-4B8F-8ACF-C0F2DB08DFC9}" destId="{CDE6AC51-8440-4F85-9C68-D517B8AB8DD7}" srcOrd="0" destOrd="0" presId="urn:microsoft.com/office/officeart/2009/layout/CircleArrowProcess"/>
    <dgm:cxn modelId="{A4A7E991-10DC-4689-BB0C-E9E1E68B15BA}" type="presParOf" srcId="{0B9EA99D-A4A2-43EB-A688-0A2937131DE3}" destId="{F4D0ADB1-DCB2-43F3-B562-17F02BD3DFC6}" srcOrd="7" destOrd="0" presId="urn:microsoft.com/office/officeart/2009/layout/CircleArrowProcess"/>
    <dgm:cxn modelId="{89BBDE17-397F-44D4-AAFF-F1E7EAD02C72}" type="presParOf" srcId="{0B9EA99D-A4A2-43EB-A688-0A2937131DE3}" destId="{6AAD6B92-4EEF-4FD1-A76D-702031C27565}" srcOrd="8" destOrd="0" presId="urn:microsoft.com/office/officeart/2009/layout/CircleArrowProcess"/>
    <dgm:cxn modelId="{C9BBFEF5-A7AE-4EFF-BDD9-63DF5F1FBCE6}" type="presParOf" srcId="{6AAD6B92-4EEF-4FD1-A76D-702031C27565}" destId="{A4E4CD33-B47E-4ADA-A3B5-39DAB94BFE3A}" srcOrd="0" destOrd="0" presId="urn:microsoft.com/office/officeart/2009/layout/CircleArrowProcess"/>
    <dgm:cxn modelId="{3B0C0C3E-8B4C-4795-A6B8-1ACFB808C3E1}" type="presParOf" srcId="{0B9EA99D-A4A2-43EB-A688-0A2937131DE3}" destId="{EC5735A9-7647-455C-93D6-ABB334EE6546}" srcOrd="9" destOrd="0" presId="urn:microsoft.com/office/officeart/2009/layout/CircleArrowProcess"/>
    <dgm:cxn modelId="{AFDE0F5D-2523-4F2F-895F-5E96891062C4}" type="presParOf" srcId="{0B9EA99D-A4A2-43EB-A688-0A2937131DE3}" destId="{3F365105-98DC-407B-89A8-09CFBC008FFD}" srcOrd="10" destOrd="0" presId="urn:microsoft.com/office/officeart/2009/layout/CircleArrowProcess"/>
    <dgm:cxn modelId="{559221C1-7B5B-43AF-AA37-F1206E09E9D4}" type="presParOf" srcId="{3F365105-98DC-407B-89A8-09CFBC008FFD}" destId="{1274714E-B8B4-4439-BC0D-E27DDFE14C7A}" srcOrd="0" destOrd="0" presId="urn:microsoft.com/office/officeart/2009/layout/CircleArrowProcess"/>
    <dgm:cxn modelId="{85B225EF-31D6-431B-A055-6F3BC268D070}" type="presParOf" srcId="{0B9EA99D-A4A2-43EB-A688-0A2937131DE3}" destId="{29CCBA2C-0157-4B64-B514-7A5A34C5C952}" srcOrd="11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FA507B-B2AF-4089-AD72-8D9C89C7BF29}">
      <dsp:nvSpPr>
        <dsp:cNvPr id="0" name=""/>
        <dsp:cNvSpPr/>
      </dsp:nvSpPr>
      <dsp:spPr>
        <a:xfrm>
          <a:off x="0" y="0"/>
          <a:ext cx="6411906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557253-B037-453B-B0C7-E526239AEA77}">
      <dsp:nvSpPr>
        <dsp:cNvPr id="0" name=""/>
        <dsp:cNvSpPr/>
      </dsp:nvSpPr>
      <dsp:spPr>
        <a:xfrm>
          <a:off x="0" y="0"/>
          <a:ext cx="1282381" cy="406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800" kern="1200" dirty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Piccole Medie e Grandi Imprese costituite in forma societaria comprese le società cooperative e le società consortili </a:t>
          </a:r>
        </a:p>
      </dsp:txBody>
      <dsp:txXfrm>
        <a:off x="0" y="0"/>
        <a:ext cx="1282381" cy="4064000"/>
      </dsp:txXfrm>
    </dsp:sp>
    <dsp:sp modelId="{8728C3B1-3582-46F4-841E-A597D7CDFD51}">
      <dsp:nvSpPr>
        <dsp:cNvPr id="0" name=""/>
        <dsp:cNvSpPr/>
      </dsp:nvSpPr>
      <dsp:spPr>
        <a:xfrm>
          <a:off x="1378559" y="66476"/>
          <a:ext cx="5033346" cy="6737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kern="1200" dirty="0"/>
            <a:t>Essere regolarmente costituite in forma societaria  ed iscritte al Registro delle imprese</a:t>
          </a:r>
        </a:p>
      </dsp:txBody>
      <dsp:txXfrm>
        <a:off x="1378559" y="66476"/>
        <a:ext cx="5033346" cy="673713"/>
      </dsp:txXfrm>
    </dsp:sp>
    <dsp:sp modelId="{C4D163FE-A796-4FB5-A3D0-68B5C8D53018}">
      <dsp:nvSpPr>
        <dsp:cNvPr id="0" name=""/>
        <dsp:cNvSpPr/>
      </dsp:nvSpPr>
      <dsp:spPr>
        <a:xfrm>
          <a:off x="1282381" y="740189"/>
          <a:ext cx="512952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ADCA33-9E6D-44B3-919B-85ADD4705E2B}">
      <dsp:nvSpPr>
        <dsp:cNvPr id="0" name=""/>
        <dsp:cNvSpPr/>
      </dsp:nvSpPr>
      <dsp:spPr>
        <a:xfrm>
          <a:off x="1378559" y="806666"/>
          <a:ext cx="5033346" cy="5076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kern="1200" dirty="0"/>
            <a:t>Essere in pieno e libero esercizio dei propri diritti, non essere in liquidazione volontaria e non essere sottoposte a procedure concorsuali</a:t>
          </a:r>
        </a:p>
      </dsp:txBody>
      <dsp:txXfrm>
        <a:off x="1378559" y="806666"/>
        <a:ext cx="5033346" cy="507654"/>
      </dsp:txXfrm>
    </dsp:sp>
    <dsp:sp modelId="{100007EE-B534-4E7A-AB01-DE5DBBD68CEF}">
      <dsp:nvSpPr>
        <dsp:cNvPr id="0" name=""/>
        <dsp:cNvSpPr/>
      </dsp:nvSpPr>
      <dsp:spPr>
        <a:xfrm>
          <a:off x="1282381" y="1448376"/>
          <a:ext cx="512952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D4D01F-E45F-418E-90C7-0CCA69479B3B}">
      <dsp:nvSpPr>
        <dsp:cNvPr id="0" name=""/>
        <dsp:cNvSpPr/>
      </dsp:nvSpPr>
      <dsp:spPr>
        <a:xfrm>
          <a:off x="1366681" y="1511849"/>
          <a:ext cx="5033346" cy="10067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kern="1200" dirty="0"/>
            <a:t>Essere tra società che hanno ricevuto e successivamente non rimborsato o depositato in un conto bloccato, aiuti illegali o incompatibili dalla CE</a:t>
          </a:r>
        </a:p>
      </dsp:txBody>
      <dsp:txXfrm>
        <a:off x="1366681" y="1511849"/>
        <a:ext cx="5033346" cy="1006734"/>
      </dsp:txXfrm>
    </dsp:sp>
    <dsp:sp modelId="{6EABC4F1-CEE8-41A3-9F36-D10095079560}">
      <dsp:nvSpPr>
        <dsp:cNvPr id="0" name=""/>
        <dsp:cNvSpPr/>
      </dsp:nvSpPr>
      <dsp:spPr>
        <a:xfrm>
          <a:off x="1277302" y="2210419"/>
          <a:ext cx="512952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425010-42D9-446C-A25C-88F8B5D67390}">
      <dsp:nvSpPr>
        <dsp:cNvPr id="0" name=""/>
        <dsp:cNvSpPr/>
      </dsp:nvSpPr>
      <dsp:spPr>
        <a:xfrm>
          <a:off x="1366681" y="2234250"/>
          <a:ext cx="5033346" cy="6046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kern="1200" dirty="0"/>
            <a:t>Non risultare «impresa in difficoltà»</a:t>
          </a:r>
        </a:p>
      </dsp:txBody>
      <dsp:txXfrm>
        <a:off x="1366681" y="2234250"/>
        <a:ext cx="5033346" cy="604644"/>
      </dsp:txXfrm>
    </dsp:sp>
    <dsp:sp modelId="{D085BB37-8338-474C-979F-A95ACFEB44BE}">
      <dsp:nvSpPr>
        <dsp:cNvPr id="0" name=""/>
        <dsp:cNvSpPr/>
      </dsp:nvSpPr>
      <dsp:spPr>
        <a:xfrm>
          <a:off x="1282381" y="2766836"/>
          <a:ext cx="512952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EA9FCA-4DE2-4BEC-917F-F2B0CC742DDC}">
      <dsp:nvSpPr>
        <dsp:cNvPr id="0" name=""/>
        <dsp:cNvSpPr/>
      </dsp:nvSpPr>
      <dsp:spPr>
        <a:xfrm>
          <a:off x="1366681" y="2780860"/>
          <a:ext cx="5033346" cy="8675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kern="1200" dirty="0"/>
            <a:t>- Per gli aiuti a finalità regionale – non rientrare tra coloro che nei due anni precedenti abbiano chiuso la stessa o analoga attività nello spazio Economico Europeo  o che abbiano in programma di cessare l’attività  entro due anni dal completamento  di sviluppo delle zone interessate</a:t>
          </a:r>
        </a:p>
      </dsp:txBody>
      <dsp:txXfrm>
        <a:off x="1366681" y="2780860"/>
        <a:ext cx="5033346" cy="867505"/>
      </dsp:txXfrm>
    </dsp:sp>
    <dsp:sp modelId="{4F205340-CE55-4F61-A2E8-33D47843763C}">
      <dsp:nvSpPr>
        <dsp:cNvPr id="0" name=""/>
        <dsp:cNvSpPr/>
      </dsp:nvSpPr>
      <dsp:spPr>
        <a:xfrm>
          <a:off x="1282381" y="3995776"/>
          <a:ext cx="512952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48F625-C45E-4129-A9C3-9838E87A801C}">
      <dsp:nvSpPr>
        <dsp:cNvPr id="0" name=""/>
        <dsp:cNvSpPr/>
      </dsp:nvSpPr>
      <dsp:spPr>
        <a:xfrm>
          <a:off x="0" y="0"/>
          <a:ext cx="3544602" cy="3544602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7A408C-1D7F-452A-B418-9A969AA4B905}">
      <dsp:nvSpPr>
        <dsp:cNvPr id="0" name=""/>
        <dsp:cNvSpPr/>
      </dsp:nvSpPr>
      <dsp:spPr>
        <a:xfrm>
          <a:off x="1772301" y="0"/>
          <a:ext cx="5978979" cy="354460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kern="1200" dirty="0"/>
            <a:t>Estrazioni di minerali da cave e miniere (escluso il carbone)</a:t>
          </a:r>
        </a:p>
      </dsp:txBody>
      <dsp:txXfrm>
        <a:off x="1772301" y="0"/>
        <a:ext cx="5978979" cy="567136"/>
      </dsp:txXfrm>
    </dsp:sp>
    <dsp:sp modelId="{659C44C6-0CAB-4F7F-9167-D3D115470EA7}">
      <dsp:nvSpPr>
        <dsp:cNvPr id="0" name=""/>
        <dsp:cNvSpPr/>
      </dsp:nvSpPr>
      <dsp:spPr>
        <a:xfrm>
          <a:off x="372183" y="567136"/>
          <a:ext cx="2800236" cy="2800236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2DB47E-74E4-4F1C-8EB0-6029DC7E7495}">
      <dsp:nvSpPr>
        <dsp:cNvPr id="0" name=""/>
        <dsp:cNvSpPr/>
      </dsp:nvSpPr>
      <dsp:spPr>
        <a:xfrm>
          <a:off x="1772301" y="567136"/>
          <a:ext cx="5978979" cy="280023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b="0" kern="1200" dirty="0"/>
            <a:t>Attività Manifatturiere</a:t>
          </a:r>
        </a:p>
      </dsp:txBody>
      <dsp:txXfrm>
        <a:off x="1772301" y="567136"/>
        <a:ext cx="5978979" cy="567136"/>
      </dsp:txXfrm>
    </dsp:sp>
    <dsp:sp modelId="{BC97E198-4B03-48F2-BF7F-55EE20C6C35E}">
      <dsp:nvSpPr>
        <dsp:cNvPr id="0" name=""/>
        <dsp:cNvSpPr/>
      </dsp:nvSpPr>
      <dsp:spPr>
        <a:xfrm>
          <a:off x="744366" y="1134272"/>
          <a:ext cx="2055869" cy="2055869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F0B217-D3A2-4AB4-9C0C-7C21217B648C}">
      <dsp:nvSpPr>
        <dsp:cNvPr id="0" name=""/>
        <dsp:cNvSpPr/>
      </dsp:nvSpPr>
      <dsp:spPr>
        <a:xfrm>
          <a:off x="1772301" y="1134272"/>
          <a:ext cx="5978979" cy="205586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200" kern="1200" dirty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kern="1200" dirty="0"/>
            <a:t>Produzione di energia limitatamente ai programmi di investimento produttivo collegato con le agevolazioni per favorire la cogenerazione ad alto rendimenti o e per promuovere la produzione di energia da fonti rinnovabili </a:t>
          </a:r>
        </a:p>
      </dsp:txBody>
      <dsp:txXfrm>
        <a:off x="1772301" y="1134272"/>
        <a:ext cx="5978979" cy="567136"/>
      </dsp:txXfrm>
    </dsp:sp>
    <dsp:sp modelId="{A566AD0A-B27A-4C46-B871-6BDF723A7673}">
      <dsp:nvSpPr>
        <dsp:cNvPr id="0" name=""/>
        <dsp:cNvSpPr/>
      </dsp:nvSpPr>
      <dsp:spPr>
        <a:xfrm>
          <a:off x="1116549" y="1701409"/>
          <a:ext cx="1311503" cy="131150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8C3C3A-CFDB-461F-B3C1-00B8CA8D3135}">
      <dsp:nvSpPr>
        <dsp:cNvPr id="0" name=""/>
        <dsp:cNvSpPr/>
      </dsp:nvSpPr>
      <dsp:spPr>
        <a:xfrm>
          <a:off x="1772301" y="1865360"/>
          <a:ext cx="5978979" cy="98360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kern="1200" dirty="0"/>
            <a:t>Attività dei servizi alle imprese</a:t>
          </a:r>
        </a:p>
      </dsp:txBody>
      <dsp:txXfrm>
        <a:off x="1772301" y="1865360"/>
        <a:ext cx="5978979" cy="425341"/>
      </dsp:txXfrm>
    </dsp:sp>
    <dsp:sp modelId="{ACC15F84-72AC-473B-9F0C-AE8C1ABE3F39}">
      <dsp:nvSpPr>
        <dsp:cNvPr id="0" name=""/>
        <dsp:cNvSpPr/>
      </dsp:nvSpPr>
      <dsp:spPr>
        <a:xfrm>
          <a:off x="1488733" y="2268545"/>
          <a:ext cx="567136" cy="567136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BDDDF9-B87B-44E6-9EFA-C94A42A3682E}">
      <dsp:nvSpPr>
        <dsp:cNvPr id="0" name=""/>
        <dsp:cNvSpPr/>
      </dsp:nvSpPr>
      <dsp:spPr>
        <a:xfrm>
          <a:off x="1772301" y="2268545"/>
          <a:ext cx="5978979" cy="56713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kern="1200" dirty="0"/>
            <a:t>Attività turistiche, intese come attività finalizzate allo sviluppo dell’offerta turistica attraverso il potenziamento e il miglioramento della qualità dell’offerta ricettiva </a:t>
          </a:r>
        </a:p>
      </dsp:txBody>
      <dsp:txXfrm>
        <a:off x="1772301" y="2268545"/>
        <a:ext cx="5978979" cy="5671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4FD447-8EBA-47AA-BA0D-9B726F0A1F9C}">
      <dsp:nvSpPr>
        <dsp:cNvPr id="0" name=""/>
        <dsp:cNvSpPr/>
      </dsp:nvSpPr>
      <dsp:spPr>
        <a:xfrm>
          <a:off x="0" y="0"/>
          <a:ext cx="8054110" cy="1172985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254000" bIns="186211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/>
            <a:t>Unità Produttive/Stabilimenti</a:t>
          </a:r>
        </a:p>
      </dsp:txBody>
      <dsp:txXfrm>
        <a:off x="0" y="293246"/>
        <a:ext cx="7760864" cy="586493"/>
      </dsp:txXfrm>
    </dsp:sp>
    <dsp:sp modelId="{6DCFFC1D-58F2-4629-9AA6-D82A557D5FE1}">
      <dsp:nvSpPr>
        <dsp:cNvPr id="0" name=""/>
        <dsp:cNvSpPr/>
      </dsp:nvSpPr>
      <dsp:spPr>
        <a:xfrm>
          <a:off x="23356" y="800704"/>
          <a:ext cx="2480665" cy="336269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/>
            <a:t>Realizzazione di nuove Unità produttive tramite l’adozione di soluzioni tecniche organizzative</a:t>
          </a:r>
          <a:r>
            <a:rPr lang="it-IT" sz="1200" kern="1200" baseline="0" dirty="0"/>
            <a:t> e/o produttive innovative rispetto al mercato di riferimento</a:t>
          </a:r>
          <a:endParaRPr lang="it-IT" sz="1200" kern="1200" dirty="0"/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/>
            <a:t>Ampliamento e/o alla riqualificazione di U.P. esistenti tramite diversificazione produttiva (nuovi prodotti) o cambiamento del processo produttivo 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/>
            <a:t>Realizzazione di nuove U.P. o ampliamento U.P  esistenti per l’erogazione di servizi turistici  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/>
            <a:t>All’acquisizione di attivi di uno stabilimento 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200" kern="1200" dirty="0"/>
        </a:p>
      </dsp:txBody>
      <dsp:txXfrm>
        <a:off x="23356" y="800704"/>
        <a:ext cx="2480665" cy="3362693"/>
      </dsp:txXfrm>
    </dsp:sp>
    <dsp:sp modelId="{84C5A99E-8E9B-43E3-88C5-839FE19BC406}">
      <dsp:nvSpPr>
        <dsp:cNvPr id="0" name=""/>
        <dsp:cNvSpPr/>
      </dsp:nvSpPr>
      <dsp:spPr>
        <a:xfrm>
          <a:off x="2504022" y="520281"/>
          <a:ext cx="5573444" cy="1172985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254000" bIns="186211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/>
            <a:t>Tutela Ambientale</a:t>
          </a:r>
          <a:r>
            <a:rPr lang="en-US" sz="1200" kern="1200" dirty="0"/>
            <a:t> </a:t>
          </a:r>
          <a:r>
            <a:rPr lang="en-US" sz="1200" kern="1200" dirty="0" smtClean="0"/>
            <a:t> </a:t>
          </a:r>
          <a:r>
            <a:rPr lang="en-US" sz="1400" b="1" kern="1200" dirty="0" smtClean="0">
              <a:solidFill>
                <a:srgbClr val="FF0000"/>
              </a:solidFill>
            </a:rPr>
            <a:t>NOVITA</a:t>
          </a:r>
          <a:r>
            <a:rPr lang="en-US" sz="1400" b="1" kern="1200" dirty="0">
              <a:solidFill>
                <a:srgbClr val="FF0000"/>
              </a:solidFill>
            </a:rPr>
            <a:t>’</a:t>
          </a:r>
          <a:endParaRPr lang="it-IT" sz="1400" b="1" kern="1200" dirty="0">
            <a:solidFill>
              <a:srgbClr val="FF0000"/>
            </a:solidFill>
          </a:endParaRPr>
        </a:p>
      </dsp:txBody>
      <dsp:txXfrm>
        <a:off x="2504022" y="813527"/>
        <a:ext cx="5280198" cy="586493"/>
      </dsp:txXfrm>
    </dsp:sp>
    <dsp:sp modelId="{AD348D43-F112-4377-88BD-8B773204BAA9}">
      <dsp:nvSpPr>
        <dsp:cNvPr id="0" name=""/>
        <dsp:cNvSpPr/>
      </dsp:nvSpPr>
      <dsp:spPr>
        <a:xfrm>
          <a:off x="2550287" y="1237400"/>
          <a:ext cx="2480665" cy="293592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/>
            <a:t>Innalzare il livello di tutela ambientale risultante dalle attività di impresa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/>
            <a:t>Adeguamento anticipato alle normative UR che innalzano il livello di tutela ambientale  ancora non in vigore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/>
            <a:t>Miglioramento dell’efficienza energetica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/>
            <a:t>Favorire la cogenerazione ad alto rendimento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/>
            <a:t>Promuovere la produzione di energia da fonti rinnovabili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/>
            <a:t>Sanare i siti contaminati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/>
            <a:t>Riciclare e riutilizzare i rifiuti</a:t>
          </a:r>
        </a:p>
      </dsp:txBody>
      <dsp:txXfrm>
        <a:off x="2550287" y="1237400"/>
        <a:ext cx="2480665" cy="2935922"/>
      </dsp:txXfrm>
    </dsp:sp>
    <dsp:sp modelId="{161E54F1-DEC3-4603-AADA-5B38DBC53631}">
      <dsp:nvSpPr>
        <dsp:cNvPr id="0" name=""/>
        <dsp:cNvSpPr/>
      </dsp:nvSpPr>
      <dsp:spPr>
        <a:xfrm>
          <a:off x="4984688" y="911277"/>
          <a:ext cx="3092778" cy="1172985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254000" bIns="186211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/>
            <a:t>Innovazione dell’organizzazione</a:t>
          </a:r>
          <a:r>
            <a:rPr lang="en-US" sz="1200" kern="1200" dirty="0"/>
            <a:t> </a:t>
          </a:r>
          <a:r>
            <a:rPr lang="en-US" sz="1400" b="1" kern="1200" dirty="0">
              <a:solidFill>
                <a:srgbClr val="FF0000"/>
              </a:solidFill>
            </a:rPr>
            <a:t>NOVITA’</a:t>
          </a:r>
          <a:r>
            <a:rPr lang="it-IT" sz="1200" kern="1200" dirty="0"/>
            <a:t>*</a:t>
          </a:r>
        </a:p>
      </dsp:txBody>
      <dsp:txXfrm>
        <a:off x="4984688" y="1204523"/>
        <a:ext cx="2799532" cy="586493"/>
      </dsp:txXfrm>
    </dsp:sp>
    <dsp:sp modelId="{AD36C348-6A95-4D6F-BCA6-8E3DE0A7BF80}">
      <dsp:nvSpPr>
        <dsp:cNvPr id="0" name=""/>
        <dsp:cNvSpPr/>
      </dsp:nvSpPr>
      <dsp:spPr>
        <a:xfrm rot="10800000" flipV="1">
          <a:off x="5097980" y="1805843"/>
          <a:ext cx="2330784" cy="237116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/>
            <a:t>Entro il 20% del totale degli investimenti ammissibili. In presenza di Grandi Imprese, tali progetti sono ammissibili, solo se realizzati attraverso una collaborazione effettiva con PIMI e se le PMI sostengono almeno il 30% del totale del progetto</a:t>
          </a:r>
        </a:p>
      </dsp:txBody>
      <dsp:txXfrm rot="-10800000">
        <a:off x="5097980" y="1805843"/>
        <a:ext cx="2330784" cy="237116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C70271-CB26-4D69-BF5C-AB918A5ED457}">
      <dsp:nvSpPr>
        <dsp:cNvPr id="0" name=""/>
        <dsp:cNvSpPr/>
      </dsp:nvSpPr>
      <dsp:spPr>
        <a:xfrm>
          <a:off x="1599030" y="0"/>
          <a:ext cx="1446402" cy="1380989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52A5D7D-A4DD-43BE-81CE-0C6E675430EB}">
      <dsp:nvSpPr>
        <dsp:cNvPr id="0" name=""/>
        <dsp:cNvSpPr/>
      </dsp:nvSpPr>
      <dsp:spPr>
        <a:xfrm>
          <a:off x="689880" y="367924"/>
          <a:ext cx="3264184" cy="3850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b="1" kern="1200" dirty="0"/>
            <a:t>Prevedere spese ammissibili complessive non inferiori a </a:t>
          </a:r>
          <a:r>
            <a:rPr lang="it-IT" sz="1200" b="1" kern="1200" dirty="0" smtClean="0"/>
            <a:t>1.500.000,00 </a:t>
          </a:r>
          <a:r>
            <a:rPr lang="it-IT" sz="1200" b="1" kern="1200" dirty="0"/>
            <a:t>Euro</a:t>
          </a:r>
          <a:r>
            <a:rPr lang="it-IT" sz="1100" kern="1200" dirty="0"/>
            <a:t> </a:t>
          </a:r>
        </a:p>
      </dsp:txBody>
      <dsp:txXfrm>
        <a:off x="689880" y="367924"/>
        <a:ext cx="3264184" cy="385038"/>
      </dsp:txXfrm>
    </dsp:sp>
    <dsp:sp modelId="{E364EFB4-C3E3-47E1-BEF0-10F07652AF62}">
      <dsp:nvSpPr>
        <dsp:cNvPr id="0" name=""/>
        <dsp:cNvSpPr/>
      </dsp:nvSpPr>
      <dsp:spPr>
        <a:xfrm>
          <a:off x="1248201" y="793714"/>
          <a:ext cx="1380840" cy="1380989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DE50B6B-E9C4-4446-AE4D-265F94B0AFC6}">
      <dsp:nvSpPr>
        <dsp:cNvPr id="0" name=""/>
        <dsp:cNvSpPr/>
      </dsp:nvSpPr>
      <dsp:spPr>
        <a:xfrm>
          <a:off x="593759" y="1224135"/>
          <a:ext cx="3382985" cy="3850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t-IT" sz="1200" b="1" kern="1200" dirty="0"/>
            <a:t>deve avere inizio  successivamente </a:t>
          </a:r>
          <a:endParaRPr lang="it-IT" sz="1200" b="1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t-IT" sz="1200" b="1" kern="1200" dirty="0" smtClean="0"/>
            <a:t>alla </a:t>
          </a:r>
          <a:r>
            <a:rPr lang="it-IT" sz="1200" b="1" kern="1200" dirty="0"/>
            <a:t>domanda di agevolazioni</a:t>
          </a:r>
        </a:p>
      </dsp:txBody>
      <dsp:txXfrm>
        <a:off x="593759" y="1224135"/>
        <a:ext cx="3382985" cy="385038"/>
      </dsp:txXfrm>
    </dsp:sp>
    <dsp:sp modelId="{6BAAD679-B527-486F-9EE7-E05C40929E17}">
      <dsp:nvSpPr>
        <dsp:cNvPr id="0" name=""/>
        <dsp:cNvSpPr/>
      </dsp:nvSpPr>
      <dsp:spPr>
        <a:xfrm>
          <a:off x="1631811" y="1590055"/>
          <a:ext cx="1380840" cy="1380989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6189CFC-0064-4EA4-BB71-A17326C835A9}">
      <dsp:nvSpPr>
        <dsp:cNvPr id="0" name=""/>
        <dsp:cNvSpPr/>
      </dsp:nvSpPr>
      <dsp:spPr>
        <a:xfrm>
          <a:off x="558283" y="1944216"/>
          <a:ext cx="3186131" cy="5147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b="1" kern="1200" dirty="0"/>
            <a:t>Essere da solo sufficiente a conseguire gli obiettivi previsti e riguardare un’unica  unità produttiva</a:t>
          </a:r>
        </a:p>
      </dsp:txBody>
      <dsp:txXfrm>
        <a:off x="558283" y="1944216"/>
        <a:ext cx="3186131" cy="514738"/>
      </dsp:txXfrm>
    </dsp:sp>
    <dsp:sp modelId="{CDE6AC51-8440-4F85-9C68-D517B8AB8DD7}">
      <dsp:nvSpPr>
        <dsp:cNvPr id="0" name=""/>
        <dsp:cNvSpPr/>
      </dsp:nvSpPr>
      <dsp:spPr>
        <a:xfrm>
          <a:off x="1248201" y="2385345"/>
          <a:ext cx="1380840" cy="1380989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4D0ADB1-DCB2-43F3-B562-17F02BD3DFC6}">
      <dsp:nvSpPr>
        <dsp:cNvPr id="0" name=""/>
        <dsp:cNvSpPr/>
      </dsp:nvSpPr>
      <dsp:spPr>
        <a:xfrm>
          <a:off x="648074" y="2761301"/>
          <a:ext cx="2913536" cy="6230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b="1" kern="1200" dirty="0"/>
            <a:t>Prevedere investimenti che non comprendano la mera sostituzione di impianti, macchinari e attrezzature</a:t>
          </a:r>
        </a:p>
      </dsp:txBody>
      <dsp:txXfrm>
        <a:off x="648074" y="2761301"/>
        <a:ext cx="2913536" cy="623076"/>
      </dsp:txXfrm>
    </dsp:sp>
    <dsp:sp modelId="{A4E4CD33-B47E-4ADA-A3B5-39DAB94BFE3A}">
      <dsp:nvSpPr>
        <dsp:cNvPr id="0" name=""/>
        <dsp:cNvSpPr/>
      </dsp:nvSpPr>
      <dsp:spPr>
        <a:xfrm>
          <a:off x="1631811" y="3179585"/>
          <a:ext cx="1380840" cy="1380989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C5735A9-7647-455C-93D6-ABB334EE6546}">
      <dsp:nvSpPr>
        <dsp:cNvPr id="0" name=""/>
        <dsp:cNvSpPr/>
      </dsp:nvSpPr>
      <dsp:spPr>
        <a:xfrm>
          <a:off x="263999" y="3600400"/>
          <a:ext cx="3536108" cy="6230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b="1" kern="1200" dirty="0"/>
            <a:t>Ultimare i progetti entro 36 mesi dalla data della delibera di concessione delle agevolazioni </a:t>
          </a:r>
        </a:p>
      </dsp:txBody>
      <dsp:txXfrm>
        <a:off x="263999" y="3600400"/>
        <a:ext cx="3536108" cy="623072"/>
      </dsp:txXfrm>
    </dsp:sp>
    <dsp:sp modelId="{1274714E-B8B4-4439-BC0D-E27DDFE14C7A}">
      <dsp:nvSpPr>
        <dsp:cNvPr id="0" name=""/>
        <dsp:cNvSpPr/>
      </dsp:nvSpPr>
      <dsp:spPr>
        <a:xfrm>
          <a:off x="1346629" y="4065750"/>
          <a:ext cx="1186315" cy="1187157"/>
        </a:xfrm>
        <a:prstGeom prst="blockArc">
          <a:avLst>
            <a:gd name="adj1" fmla="val 0"/>
            <a:gd name="adj2" fmla="val 18900000"/>
            <a:gd name="adj3" fmla="val 1274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9CCBA2C-0157-4B64-B514-7A5A34C5C952}">
      <dsp:nvSpPr>
        <dsp:cNvPr id="0" name=""/>
        <dsp:cNvSpPr/>
      </dsp:nvSpPr>
      <dsp:spPr>
        <a:xfrm>
          <a:off x="43510" y="4655523"/>
          <a:ext cx="3797430" cy="3850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t-IT" sz="1200" b="1" kern="1200" dirty="0"/>
            <a:t>Prevedere un programma occupazionale da realizzarsi entro 12 mesi dalla data di ultimazione degli investimenti </a:t>
          </a:r>
          <a:endParaRPr lang="en-US" sz="1200" b="1" kern="1200" dirty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200" b="1" kern="1200" dirty="0" smtClean="0"/>
            <a:t>o </a:t>
          </a:r>
          <a:r>
            <a:rPr lang="en-US" sz="1200" b="1" kern="1200" dirty="0"/>
            <a:t>mantenimento del numero degli occupati dell’Unità Produttiva esistente da almeno un biennio</a:t>
          </a:r>
          <a:endParaRPr lang="it-IT" sz="1200" b="1" kern="1200" dirty="0"/>
        </a:p>
      </dsp:txBody>
      <dsp:txXfrm>
        <a:off x="43510" y="4655523"/>
        <a:ext cx="3797430" cy="3850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0132F1-3E48-4301-8EE0-348C133203DC}" type="datetimeFigureOut">
              <a:rPr lang="it-IT" smtClean="0"/>
              <a:t>16/01/2017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834AED-A800-4923-B0E3-6DE205AF0B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2567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Regolamento GBER (U.E.</a:t>
            </a:r>
            <a:r>
              <a:rPr lang="it-IT" baseline="0" dirty="0"/>
              <a:t> n. 651/2014) dichiara alcune categorie di aiuti compatibili con il regolamento interno in applicazione degli articoli 107 e 108 del Regolamento. 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834AED-A800-4923-B0E3-6DE205AF0B1A}" type="slidenum">
              <a:rPr lang="it-IT" smtClean="0"/>
              <a:t>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13570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it-IT" baseline="0" dirty="0"/>
              <a:t>* Nel limite del </a:t>
            </a:r>
          </a:p>
          <a:p>
            <a:pPr marL="0" indent="0">
              <a:buFont typeface="Arial" charset="0"/>
              <a:buNone/>
            </a:pPr>
            <a:r>
              <a:rPr lang="it-IT" baseline="0" dirty="0"/>
              <a:t>**Attività Turistiche: costruzione, acquisto immobile e spese di ristrutturazione: 70%dell’investimento complessivo agevolabile; </a:t>
            </a:r>
          </a:p>
          <a:p>
            <a:pPr marL="0" indent="0">
              <a:buFont typeface="Arial" charset="0"/>
              <a:buNone/>
            </a:pPr>
            <a:r>
              <a:rPr lang="it-IT" baseline="0" dirty="0"/>
              <a:t>    Altre attività: costruzione, acquisto immobile e spese di ristrutturazione: 40%dell’investimento complessivo agevolabile; 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834AED-A800-4923-B0E3-6DE205AF0B1A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33117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it-IT" baseline="0" dirty="0"/>
              <a:t>* Nel limite del </a:t>
            </a:r>
          </a:p>
          <a:p>
            <a:pPr marL="0" indent="0">
              <a:buFont typeface="Arial" charset="0"/>
              <a:buNone/>
            </a:pPr>
            <a:r>
              <a:rPr lang="it-IT" baseline="0" dirty="0"/>
              <a:t>**Attività Turistiche: costruzione, acquisto immobile e spese di ristrutturazione: 70%dell’investimento complessivo agevolabile; </a:t>
            </a:r>
          </a:p>
          <a:p>
            <a:pPr marL="0" indent="0">
              <a:buFont typeface="Arial" charset="0"/>
              <a:buNone/>
            </a:pPr>
            <a:r>
              <a:rPr lang="it-IT" baseline="0" dirty="0"/>
              <a:t>    Altre attività: costruzione, acquisto immobile e spese di ristrutturazione: 40%dell’investimento complessivo agevolabile; 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834AED-A800-4923-B0E3-6DE205AF0B1A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33117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it-IT" baseline="0" dirty="0"/>
              <a:t>* Nel limite del </a:t>
            </a:r>
          </a:p>
          <a:p>
            <a:pPr marL="0" indent="0">
              <a:buFont typeface="Arial" charset="0"/>
              <a:buNone/>
            </a:pPr>
            <a:r>
              <a:rPr lang="it-IT" baseline="0" dirty="0"/>
              <a:t>**Attività Turistiche: costruzione, acquisto immobile e spese di ristrutturazione: 70%dell’investimento complessivo agevolabile; </a:t>
            </a:r>
          </a:p>
          <a:p>
            <a:pPr marL="0" indent="0">
              <a:buFont typeface="Arial" charset="0"/>
              <a:buNone/>
            </a:pPr>
            <a:r>
              <a:rPr lang="it-IT" baseline="0" dirty="0"/>
              <a:t>    Altre attività: costruzione, acquisto immobile e spese di ristrutturazione: 40%dell’investimento complessivo agevolabile; 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834AED-A800-4923-B0E3-6DE205AF0B1A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33117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Regolamento GBER (U.E.</a:t>
            </a:r>
            <a:r>
              <a:rPr lang="it-IT" baseline="0" dirty="0"/>
              <a:t> n. 651/2014) dichiara alcune categorie di aiuti compatibili con il regolamento interno in applicazione degli articoli 107 e 108 del Regolamento. </a:t>
            </a:r>
          </a:p>
          <a:p>
            <a:endParaRPr lang="it-IT" baseline="0" dirty="0"/>
          </a:p>
          <a:p>
            <a:pPr marL="228600" indent="-228600">
              <a:buAutoNum type="arabicPeriod"/>
            </a:pPr>
            <a:r>
              <a:rPr lang="it-IT" dirty="0"/>
              <a:t>Decreto Ministero Attività Produttive 18 aprile 2005. La categoria delle microimprese, delle piccole imprese e delle medie imprese (complessivamente definita PMI) è costituita da imprese che: </a:t>
            </a:r>
          </a:p>
          <a:p>
            <a:pPr marL="0" indent="0">
              <a:buNone/>
            </a:pPr>
            <a:r>
              <a:rPr lang="it-IT" dirty="0"/>
              <a:t>	a) hanno meno di 250 occupati, e b) hanno un fatturato annuo non superiore a 50 milioni di euro, oppure un totale di bilancio annuo 	non superiore a 43 milioni di euro. 2. Nell’ambito della categoria delle PMI, si definisce piccola impresa l’impresa che: a) ha meno di 	50 occupati, e </a:t>
            </a:r>
          </a:p>
          <a:p>
            <a:pPr marL="0" indent="0">
              <a:buNone/>
            </a:pPr>
            <a:r>
              <a:rPr lang="it-IT" dirty="0"/>
              <a:t>	b) ha un fatturato annuo oppure un totale di bilancio annuo non superiore a 10 milioni di euro. 3. Nell’ambito della categoria delle 	PMI, si definisce </a:t>
            </a:r>
            <a:r>
              <a:rPr lang="it-IT" dirty="0" err="1"/>
              <a:t>microimpresa</a:t>
            </a:r>
            <a:r>
              <a:rPr lang="it-IT" dirty="0"/>
              <a:t> l’impresa che: a) ha meno di 10 occupati, e b) ha un fatturato annuo oppure un totale di bilancio 	annuo non superiore a 2 milioni di euro. </a:t>
            </a:r>
          </a:p>
          <a:p>
            <a:pPr marL="0" indent="0">
              <a:buNone/>
            </a:pPr>
            <a:r>
              <a:rPr lang="it-IT" dirty="0"/>
              <a:t>I due requisiti di cui alle lettere a) e b) dei commi 1, 2 e 3 sono cumulativi, nel senso che tutti e due devono sussistere. </a:t>
            </a:r>
            <a:endParaRPr lang="it-IT" baseline="0" dirty="0"/>
          </a:p>
          <a:p>
            <a:endParaRPr lang="it-IT" baseline="0" dirty="0"/>
          </a:p>
          <a:p>
            <a:pPr marL="228600" indent="-228600">
              <a:buAutoNum type="alphaLcParenR"/>
            </a:pPr>
            <a:r>
              <a:rPr lang="it-IT" baseline="0" dirty="0"/>
              <a:t>Aziende straniere: in regola secondo l’ordinamento dello Stato di residenza e disponibilità di almeno una sede in Italia al tempo della prima agevolazione.</a:t>
            </a:r>
          </a:p>
          <a:p>
            <a:pPr marL="228600" indent="-228600">
              <a:buAutoNum type="alphaLcParenR"/>
            </a:pPr>
            <a:endParaRPr lang="it-IT" baseline="0" dirty="0"/>
          </a:p>
          <a:p>
            <a:r>
              <a:rPr lang="it-IT" baseline="0" dirty="0"/>
              <a:t>d) </a:t>
            </a:r>
            <a:r>
              <a:rPr lang="it-IT" dirty="0"/>
              <a:t>per </a:t>
            </a:r>
            <a:r>
              <a:rPr lang="it-IT" u="sng" dirty="0"/>
              <a:t>impresa in difficoltà </a:t>
            </a:r>
            <a:r>
              <a:rPr lang="it-IT" dirty="0"/>
              <a:t>si intende una PMI che soddisfa le seguenti condizioni: </a:t>
            </a:r>
          </a:p>
          <a:p>
            <a:r>
              <a:rPr lang="it-IT" dirty="0"/>
              <a:t>	a) qualora, se si tratta di una </a:t>
            </a:r>
            <a:r>
              <a:rPr lang="it-IT" u="sng" dirty="0"/>
              <a:t>società a responsabilità limitata</a:t>
            </a:r>
            <a:r>
              <a:rPr lang="it-IT" dirty="0"/>
              <a:t>, abbia </a:t>
            </a:r>
            <a:r>
              <a:rPr lang="it-IT" u="sng" dirty="0"/>
              <a:t>perduto </a:t>
            </a:r>
            <a:r>
              <a:rPr lang="it-IT" u="sng" dirty="0">
                <a:solidFill>
                  <a:srgbClr val="FF0000"/>
                </a:solidFill>
              </a:rPr>
              <a:t>più della metà del capitale sottoscritto </a:t>
            </a:r>
            <a:r>
              <a:rPr lang="it-IT" dirty="0"/>
              <a:t>e la </a:t>
            </a:r>
            <a:r>
              <a:rPr lang="it-IT" u="sng" dirty="0"/>
              <a:t>perdita di più 	di un quarto</a:t>
            </a:r>
            <a:r>
              <a:rPr lang="it-IT" dirty="0"/>
              <a:t> di detto capitale sia intervenuta nel corso degli </a:t>
            </a:r>
            <a:r>
              <a:rPr lang="it-IT" u="sng" dirty="0"/>
              <a:t>ultimi dodici mesi</a:t>
            </a:r>
            <a:r>
              <a:rPr lang="it-IT" dirty="0"/>
              <a:t>, oppure </a:t>
            </a:r>
          </a:p>
          <a:p>
            <a:r>
              <a:rPr lang="it-IT" dirty="0"/>
              <a:t>	b) qualora, se si tratta di una </a:t>
            </a:r>
            <a:r>
              <a:rPr lang="it-IT" u="sng" dirty="0"/>
              <a:t>società in cui almeno alcuni soci abbiano la responsabilità illimitata </a:t>
            </a:r>
            <a:r>
              <a:rPr lang="it-IT" dirty="0"/>
              <a:t>per i debiti della società, abbia 	perduto più della metà del capitale, come indicato nei conti della società, e la perdita di più di un quarto di detto capitale sia 	intervenuta nel corso degli ultimi dodici mesi, oppure </a:t>
            </a:r>
          </a:p>
          <a:p>
            <a:r>
              <a:rPr lang="it-IT" dirty="0"/>
              <a:t>	c) indipendentemente dal tipo di società, qualora ricorrano le condizioni previste dal diritto nazionale per l'apertura nei loro confronti 	di una procedura concorsuale per insolvenza. </a:t>
            </a:r>
            <a:endParaRPr lang="it-IT" baseline="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834AED-A800-4923-B0E3-6DE205AF0B1A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3570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Regolamento GBER (U.E.</a:t>
            </a:r>
            <a:r>
              <a:rPr lang="it-IT" baseline="0" dirty="0"/>
              <a:t> n. 651/2014) dichiara alcune categorie di aiuti compatibili con il regolamento interno in applicazione degli articoli 107 e 108 del Regolamento. 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834AED-A800-4923-B0E3-6DE205AF0B1A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3570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Regolamento GBER (U.E.</a:t>
            </a:r>
            <a:r>
              <a:rPr lang="it-IT" baseline="0" dirty="0"/>
              <a:t> n. 651/2014) dichiara alcune categorie di aiuti compatibili con il regolamento interno in applicazione degli articoli 107 e 108 del Regolamento. 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834AED-A800-4923-B0E3-6DE205AF0B1A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3570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it-IT" dirty="0"/>
              <a:t>*Ad eccezione</a:t>
            </a:r>
            <a:r>
              <a:rPr lang="it-IT" baseline="0" dirty="0"/>
              <a:t> dei progetti per l’innovazione dell’organizzazione che qualora presentati in forma congiunta possono riguardare più unità produttive</a:t>
            </a:r>
          </a:p>
          <a:p>
            <a:pPr marL="0" indent="0">
              <a:buFont typeface="Arial" charset="0"/>
              <a:buNone/>
            </a:pPr>
            <a:r>
              <a:rPr lang="it-IT" baseline="0" dirty="0"/>
              <a:t>** pena la non ammissibilità</a:t>
            </a:r>
          </a:p>
          <a:p>
            <a:pPr marL="0" indent="0">
              <a:buFont typeface="Arial" charset="0"/>
              <a:buNone/>
            </a:pPr>
            <a:r>
              <a:rPr lang="it-IT" baseline="0" dirty="0"/>
              <a:t>*** ferma restando la proroga concedibile dal soggetto gestore non superiore a 6 mesi </a:t>
            </a:r>
          </a:p>
          <a:p>
            <a:pPr marL="0" indent="0">
              <a:buFont typeface="Arial" charset="0"/>
              <a:buNone/>
            </a:pPr>
            <a:endParaRPr lang="it-IT" baseline="0" dirty="0"/>
          </a:p>
          <a:p>
            <a:r>
              <a:rPr lang="it-IT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Caso degli Accordi di Programma - prevedono il mantenimento del numero degli addetti dell'unità produttiva esistente da almeno un biennio e interessata al programma di investimento. Nel caso degli Accordi si può anche decidere di avviare delle procedure di premialità per il conseguimento di specifiche finalità</a:t>
            </a:r>
          </a:p>
          <a:p>
            <a:r>
              <a:rPr lang="it-IT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occupazionali, di scegliere delle modalità di incremento occupazionale e di definire il bacino di riferimento del personale da rioccupare .</a:t>
            </a:r>
            <a:endParaRPr lang="it-IT" baseline="0" dirty="0"/>
          </a:p>
          <a:p>
            <a:pPr marL="0" indent="0">
              <a:buFont typeface="Arial" charset="0"/>
              <a:buNone/>
            </a:pPr>
            <a:endParaRPr lang="it-IT" baseline="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834AED-A800-4923-B0E3-6DE205AF0B1A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3570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it-IT" baseline="0" dirty="0"/>
              <a:t>* Nel limite del </a:t>
            </a:r>
          </a:p>
          <a:p>
            <a:pPr marL="0" indent="0">
              <a:buFont typeface="Arial" charset="0"/>
              <a:buNone/>
            </a:pPr>
            <a:r>
              <a:rPr lang="it-IT" baseline="0" dirty="0"/>
              <a:t>**Attività Turistiche: costruzione, acquisto immobile e spese di ristrutturazione: 70%dell’investimento complessivo agevolabile; </a:t>
            </a:r>
          </a:p>
          <a:p>
            <a:pPr marL="0" indent="0">
              <a:buFont typeface="Arial" charset="0"/>
              <a:buNone/>
            </a:pPr>
            <a:r>
              <a:rPr lang="it-IT" baseline="0" dirty="0"/>
              <a:t>    Altre attività: costruzione, acquisto immobile e spese di ristrutturazione: 40%dell’investimento complessivo agevolabile; 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834AED-A800-4923-B0E3-6DE205AF0B1A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33117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charset="0"/>
              <a:buChar char="•"/>
            </a:pPr>
            <a:r>
              <a:rPr lang="it-IT" dirty="0"/>
              <a:t>Previa perizia giurata specifica</a:t>
            </a:r>
            <a:r>
              <a:rPr lang="it-IT" baseline="0" dirty="0"/>
              <a:t> per la congruità del prezzo</a:t>
            </a:r>
          </a:p>
          <a:p>
            <a:pPr marL="171450" indent="-171450">
              <a:buFont typeface="Arial" charset="0"/>
              <a:buChar char="•"/>
            </a:pPr>
            <a:r>
              <a:rPr lang="it-IT" baseline="0" dirty="0"/>
              <a:t>Non sono ammesse spese di acquisto della locazione finanziaria, del leasing e del </a:t>
            </a:r>
            <a:r>
              <a:rPr lang="it-IT" baseline="0" dirty="0" err="1"/>
              <a:t>lease</a:t>
            </a:r>
            <a:r>
              <a:rPr lang="it-IT" baseline="0" dirty="0"/>
              <a:t>-back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834AED-A800-4923-B0E3-6DE205AF0B1A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33117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charset="0"/>
              <a:buChar char="•"/>
            </a:pPr>
            <a:r>
              <a:rPr lang="it-IT" dirty="0"/>
              <a:t>Previa perizia giurata specifica</a:t>
            </a:r>
            <a:r>
              <a:rPr lang="it-IT" baseline="0" dirty="0"/>
              <a:t> per la congruità del prezzo</a:t>
            </a:r>
          </a:p>
          <a:p>
            <a:pPr marL="171450" indent="-171450">
              <a:buFont typeface="Arial" charset="0"/>
              <a:buChar char="•"/>
            </a:pPr>
            <a:r>
              <a:rPr lang="it-IT" baseline="0" dirty="0"/>
              <a:t>Non sono ammesse spese di acquisto della locazione finanziaria, del leasing e del </a:t>
            </a:r>
            <a:r>
              <a:rPr lang="it-IT" baseline="0" dirty="0" err="1"/>
              <a:t>lease</a:t>
            </a:r>
            <a:r>
              <a:rPr lang="it-IT" baseline="0" dirty="0"/>
              <a:t>-back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834AED-A800-4923-B0E3-6DE205AF0B1A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33117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it-IT" baseline="0" dirty="0"/>
              <a:t>* Nel limite del </a:t>
            </a:r>
          </a:p>
          <a:p>
            <a:pPr marL="0" indent="0">
              <a:buFont typeface="Arial" charset="0"/>
              <a:buNone/>
            </a:pPr>
            <a:r>
              <a:rPr lang="it-IT" baseline="0" dirty="0"/>
              <a:t>**Attività Turistiche: costruzione, acquisto immobile e spese di ristrutturazione: 70%dell’investimento complessivo agevolabile; </a:t>
            </a:r>
          </a:p>
          <a:p>
            <a:pPr marL="0" indent="0">
              <a:buFont typeface="Arial" charset="0"/>
              <a:buNone/>
            </a:pPr>
            <a:r>
              <a:rPr lang="it-IT" baseline="0" dirty="0"/>
              <a:t>    Altre attività: costruzione, acquisto immobile e spese di ristrutturazione: 40%dell’investimento complessivo agevolabile; 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834AED-A800-4923-B0E3-6DE205AF0B1A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3311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B3B91-DF56-42C0-AED7-8A0528B6F48F}" type="datetimeFigureOut">
              <a:rPr lang="it-IT" smtClean="0"/>
              <a:t>16/01/2017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30FF8-2887-4E5C-9EE0-9B6E6080B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7519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B3B91-DF56-42C0-AED7-8A0528B6F48F}" type="datetimeFigureOut">
              <a:rPr lang="it-IT" smtClean="0"/>
              <a:t>16/01/2017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30FF8-2887-4E5C-9EE0-9B6E6080B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4369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B3B91-DF56-42C0-AED7-8A0528B6F48F}" type="datetimeFigureOut">
              <a:rPr lang="it-IT" smtClean="0"/>
              <a:t>16/01/2017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30FF8-2887-4E5C-9EE0-9B6E6080B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6501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B3B91-DF56-42C0-AED7-8A0528B6F48F}" type="datetimeFigureOut">
              <a:rPr lang="it-IT" smtClean="0"/>
              <a:t>16/01/2017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30FF8-2887-4E5C-9EE0-9B6E6080B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7941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B3B91-DF56-42C0-AED7-8A0528B6F48F}" type="datetimeFigureOut">
              <a:rPr lang="it-IT" smtClean="0"/>
              <a:t>16/01/2017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30FF8-2887-4E5C-9EE0-9B6E6080B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770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B3B91-DF56-42C0-AED7-8A0528B6F48F}" type="datetimeFigureOut">
              <a:rPr lang="it-IT" smtClean="0"/>
              <a:t>16/01/2017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30FF8-2887-4E5C-9EE0-9B6E6080B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6320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B3B91-DF56-42C0-AED7-8A0528B6F48F}" type="datetimeFigureOut">
              <a:rPr lang="it-IT" smtClean="0"/>
              <a:t>16/01/2017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30FF8-2887-4E5C-9EE0-9B6E6080B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8071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B3B91-DF56-42C0-AED7-8A0528B6F48F}" type="datetimeFigureOut">
              <a:rPr lang="it-IT" smtClean="0"/>
              <a:t>16/01/2017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30FF8-2887-4E5C-9EE0-9B6E6080B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04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B3B91-DF56-42C0-AED7-8A0528B6F48F}" type="datetimeFigureOut">
              <a:rPr lang="it-IT" smtClean="0"/>
              <a:t>16/01/2017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30FF8-2887-4E5C-9EE0-9B6E6080B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6426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B3B91-DF56-42C0-AED7-8A0528B6F48F}" type="datetimeFigureOut">
              <a:rPr lang="it-IT" smtClean="0"/>
              <a:t>16/01/2017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30FF8-2887-4E5C-9EE0-9B6E6080B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6122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B3B91-DF56-42C0-AED7-8A0528B6F48F}" type="datetimeFigureOut">
              <a:rPr lang="it-IT" smtClean="0"/>
              <a:t>16/01/2017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30FF8-2887-4E5C-9EE0-9B6E6080B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6094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B3B91-DF56-42C0-AED7-8A0528B6F48F}" type="datetimeFigureOut">
              <a:rPr lang="it-IT" smtClean="0"/>
              <a:t>16/01/2017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30FF8-2887-4E5C-9EE0-9B6E6080B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9450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/>
          <p:cNvPicPr/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805264"/>
            <a:ext cx="956945" cy="944880"/>
          </a:xfrm>
          <a:prstGeom prst="rect">
            <a:avLst/>
          </a:prstGeom>
          <a:noFill/>
        </p:spPr>
      </p:pic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654A1-599E-4D10-B76E-4D6C553FAC59}" type="slidenum">
              <a:rPr lang="it-IT" smtClean="0"/>
              <a:pPr/>
              <a:t>1</a:t>
            </a:fld>
            <a:endParaRPr lang="it-IT" dirty="0"/>
          </a:p>
        </p:txBody>
      </p:sp>
      <p:sp>
        <p:nvSpPr>
          <p:cNvPr id="10" name="Segnaposto contenuto 5"/>
          <p:cNvSpPr txBox="1">
            <a:spLocks/>
          </p:cNvSpPr>
          <p:nvPr/>
        </p:nvSpPr>
        <p:spPr>
          <a:xfrm>
            <a:off x="832063" y="4293097"/>
            <a:ext cx="7920880" cy="186853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endParaRPr lang="it-IT" sz="1900" dirty="0"/>
          </a:p>
        </p:txBody>
      </p:sp>
      <p:sp>
        <p:nvSpPr>
          <p:cNvPr id="15" name="Titolo 2"/>
          <p:cNvSpPr txBox="1">
            <a:spLocks/>
          </p:cNvSpPr>
          <p:nvPr/>
        </p:nvSpPr>
        <p:spPr>
          <a:xfrm>
            <a:off x="783431" y="254226"/>
            <a:ext cx="8003232" cy="634082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it-IT" sz="2000" b="0" dirty="0">
                <a:solidFill>
                  <a:schemeClr val="accent6">
                    <a:lumMod val="75000"/>
                  </a:schemeClr>
                </a:solidFill>
              </a:rPr>
              <a:t>Agevolazioni di cui alla Legge 181/1989 in favore di programmi di investimento finalizzati alla riqualificazione delle aree di crisi industriali. 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971600" y="1628800"/>
            <a:ext cx="72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>
                <a:solidFill>
                  <a:schemeClr val="bg2">
                    <a:lumMod val="50000"/>
                  </a:schemeClr>
                </a:solidFill>
              </a:rPr>
              <a:t>Finalità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954614" y="2480254"/>
            <a:ext cx="727280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/>
              <a:t>Promuovere il rilancio delle aree colpite da crisi industriale attraverso la valorizzazione della vitalità imprenditoriale e delle potenzialità dei singoli territori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971600" y="1124744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bg1">
                    <a:lumMod val="50000"/>
                  </a:schemeClr>
                </a:solidFill>
              </a:rPr>
              <a:t>Decreto 9 giugno 2015</a:t>
            </a:r>
          </a:p>
        </p:txBody>
      </p:sp>
    </p:spTree>
    <p:extLst>
      <p:ext uri="{BB962C8B-B14F-4D97-AF65-F5344CB8AC3E}">
        <p14:creationId xmlns:p14="http://schemas.microsoft.com/office/powerpoint/2010/main" val="3075971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ccia a destra 3"/>
          <p:cNvSpPr/>
          <p:nvPr/>
        </p:nvSpPr>
        <p:spPr>
          <a:xfrm>
            <a:off x="585976" y="620688"/>
            <a:ext cx="7730440" cy="11521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971600" y="1012085"/>
            <a:ext cx="6768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95000"/>
                  </a:schemeClr>
                </a:solidFill>
              </a:rPr>
              <a:t>COPERTURA FINANZIARIA</a:t>
            </a:r>
            <a:endParaRPr lang="it-IT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942188" y="2060848"/>
            <a:ext cx="6696744" cy="1092607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300" b="1" dirty="0"/>
              <a:t>Contributo finanziario a carico </a:t>
            </a:r>
            <a:r>
              <a:rPr lang="en-US" sz="1300" b="1" dirty="0" err="1"/>
              <a:t>dell’impresa</a:t>
            </a:r>
            <a:r>
              <a:rPr lang="en-US" sz="1300" b="1" dirty="0"/>
              <a:t> </a:t>
            </a:r>
            <a:r>
              <a:rPr lang="en-US" sz="1300" b="1" dirty="0" err="1"/>
              <a:t>beneficiaria</a:t>
            </a:r>
            <a:endParaRPr lang="en-US" sz="1300" b="1" dirty="0"/>
          </a:p>
          <a:p>
            <a:endParaRPr lang="it-IT" sz="13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300" dirty="0" smtClean="0"/>
              <a:t>almeno </a:t>
            </a:r>
            <a:r>
              <a:rPr lang="it-IT" sz="1300" dirty="0"/>
              <a:t>il 25% delle spese ammissibili complessive attraverso risorse proprie ovvero mediante finanziamento esterno, in una forma priva di qualsiasi tipo di sostegno pubblico </a:t>
            </a:r>
          </a:p>
          <a:p>
            <a:endParaRPr lang="it-IT" sz="1300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950098" y="3501008"/>
            <a:ext cx="6688833" cy="1092607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it-IT" sz="1300" dirty="0"/>
          </a:p>
          <a:p>
            <a:r>
              <a:rPr lang="it-IT" sz="1300" b="1" dirty="0"/>
              <a:t>L’apporto finanziario da risorse pubbliche indicato è orientativo. </a:t>
            </a:r>
            <a:r>
              <a:rPr lang="it-IT" sz="1300" dirty="0"/>
              <a:t>Il valore definitivo dipende da diversi fattori che influiscono nel calcolo dell’ESL (planning temporale degli investimenti, valore del </a:t>
            </a:r>
            <a:r>
              <a:rPr lang="it-IT" sz="1300" i="1" dirty="0" err="1"/>
              <a:t>reference</a:t>
            </a:r>
            <a:r>
              <a:rPr lang="it-IT" sz="1300" i="1" dirty="0"/>
              <a:t> rate e </a:t>
            </a:r>
            <a:r>
              <a:rPr lang="it-IT" sz="1300" dirty="0"/>
              <a:t>del rating riconosciuto all’impresa…) </a:t>
            </a:r>
            <a:endParaRPr lang="it-IT" sz="1300" dirty="0" smtClean="0"/>
          </a:p>
          <a:p>
            <a:endParaRPr lang="it-IT" sz="1300" dirty="0"/>
          </a:p>
        </p:txBody>
      </p:sp>
      <p:sp>
        <p:nvSpPr>
          <p:cNvPr id="9" name="Titolo 2"/>
          <p:cNvSpPr txBox="1">
            <a:spLocks/>
          </p:cNvSpPr>
          <p:nvPr/>
        </p:nvSpPr>
        <p:spPr>
          <a:xfrm>
            <a:off x="585976" y="116632"/>
            <a:ext cx="8003232" cy="634082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it-IT" sz="2000" b="0" dirty="0">
                <a:solidFill>
                  <a:schemeClr val="accent6">
                    <a:lumMod val="75000"/>
                  </a:schemeClr>
                </a:solidFill>
              </a:rPr>
              <a:t>Agevolazioni di cui alla Legge 181/1989 in favore di programmi di investimento finalizzati alla riqualificazione delle aree di crisi industriali. </a:t>
            </a:r>
          </a:p>
        </p:txBody>
      </p:sp>
      <p:pic>
        <p:nvPicPr>
          <p:cNvPr id="7" name="Immagine 6"/>
          <p:cNvPicPr/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805264"/>
            <a:ext cx="956945" cy="9448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57007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ccia a destra 3"/>
          <p:cNvSpPr/>
          <p:nvPr/>
        </p:nvSpPr>
        <p:spPr>
          <a:xfrm>
            <a:off x="585976" y="692697"/>
            <a:ext cx="7730440" cy="11521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971600" y="1043444"/>
            <a:ext cx="6768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95000"/>
                  </a:schemeClr>
                </a:solidFill>
              </a:rPr>
              <a:t>PRESENTAZIONE DELLA DOMANDA</a:t>
            </a:r>
            <a:endParaRPr lang="it-IT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950098" y="2146211"/>
            <a:ext cx="6688833" cy="103105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it-IT" sz="1200" dirty="0"/>
          </a:p>
          <a:p>
            <a:pPr algn="just"/>
            <a:r>
              <a:rPr lang="it-IT" sz="1300" dirty="0"/>
              <a:t>Le domande sono trasmesse digitalmente tramite </a:t>
            </a:r>
            <a:r>
              <a:rPr lang="it-IT" sz="1300" b="1" dirty="0"/>
              <a:t>piattaforma informatica </a:t>
            </a:r>
            <a:r>
              <a:rPr lang="it-IT" sz="1300" dirty="0"/>
              <a:t>disponibile sul portale istituzionale di </a:t>
            </a:r>
            <a:r>
              <a:rPr lang="it-IT" sz="1300" dirty="0" smtClean="0"/>
              <a:t>Invitalia</a:t>
            </a:r>
            <a:endParaRPr lang="it-IT" sz="1300" dirty="0"/>
          </a:p>
          <a:p>
            <a:endParaRPr lang="en-US" sz="1300" b="1" dirty="0"/>
          </a:p>
          <a:p>
            <a:endParaRPr lang="en-US" sz="1000" b="1" dirty="0"/>
          </a:p>
        </p:txBody>
      </p:sp>
      <p:sp>
        <p:nvSpPr>
          <p:cNvPr id="9" name="Titolo 2"/>
          <p:cNvSpPr txBox="1">
            <a:spLocks/>
          </p:cNvSpPr>
          <p:nvPr/>
        </p:nvSpPr>
        <p:spPr>
          <a:xfrm>
            <a:off x="585976" y="116632"/>
            <a:ext cx="8003232" cy="634082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it-IT" sz="2000" b="0" dirty="0">
                <a:solidFill>
                  <a:schemeClr val="accent6">
                    <a:lumMod val="75000"/>
                  </a:schemeClr>
                </a:solidFill>
              </a:rPr>
              <a:t>Agevolazioni di cui alla Legge 181/1989 in favore di programmi di investimento finalizzati alla riqualificazione delle aree di crisi industriali. 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948474" y="3284984"/>
            <a:ext cx="6688833" cy="1092607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it-IT" sz="1300" dirty="0"/>
          </a:p>
          <a:p>
            <a:r>
              <a:rPr lang="it-IT" sz="1300" dirty="0" smtClean="0"/>
              <a:t>La </a:t>
            </a:r>
            <a:r>
              <a:rPr lang="it-IT" sz="1300" b="1" dirty="0"/>
              <a:t>modulistica</a:t>
            </a:r>
            <a:r>
              <a:rPr lang="it-IT" sz="1300" dirty="0"/>
              <a:t>, disponibile sul sito di Invitalia, si articola in: </a:t>
            </a:r>
          </a:p>
          <a:p>
            <a:r>
              <a:rPr lang="it-IT" sz="1300" dirty="0"/>
              <a:t>-</a:t>
            </a:r>
            <a:r>
              <a:rPr lang="it-IT" sz="1300" i="1" dirty="0"/>
              <a:t>modulo di domanda </a:t>
            </a:r>
          </a:p>
          <a:p>
            <a:r>
              <a:rPr lang="it-IT" sz="1300" i="1" dirty="0"/>
              <a:t>-piano di impresa </a:t>
            </a:r>
          </a:p>
          <a:p>
            <a:endParaRPr lang="en-US" sz="1300" b="1" dirty="0"/>
          </a:p>
        </p:txBody>
      </p:sp>
      <p:pic>
        <p:nvPicPr>
          <p:cNvPr id="7" name="Immagine 6"/>
          <p:cNvPicPr/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805264"/>
            <a:ext cx="956945" cy="9448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335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ccia a destra 3"/>
          <p:cNvSpPr/>
          <p:nvPr/>
        </p:nvSpPr>
        <p:spPr>
          <a:xfrm>
            <a:off x="585976" y="620688"/>
            <a:ext cx="7730440" cy="11521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755576" y="1012085"/>
            <a:ext cx="72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95000"/>
                  </a:schemeClr>
                </a:solidFill>
              </a:rPr>
              <a:t>RENDICONTAZIONE DELLA SPESA ED EROGAZIONE DELLE AGEVOLAZIONI</a:t>
            </a:r>
            <a:endParaRPr lang="it-IT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971600" y="3429000"/>
            <a:ext cx="6696744" cy="1292662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300" b="1" dirty="0" err="1" smtClean="0"/>
              <a:t>Rendicontazione</a:t>
            </a:r>
            <a:r>
              <a:rPr lang="en-US" sz="1300" b="1" dirty="0" smtClean="0"/>
              <a:t> della </a:t>
            </a:r>
            <a:r>
              <a:rPr lang="en-US" sz="1300" b="1" dirty="0" err="1" smtClean="0"/>
              <a:t>spesa</a:t>
            </a:r>
            <a:endParaRPr lang="en-US" sz="1300" b="1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300" dirty="0" smtClean="0"/>
              <a:t>SAL </a:t>
            </a:r>
            <a:r>
              <a:rPr lang="it-IT" sz="1300" dirty="0"/>
              <a:t>di spesa anche non quietanzati </a:t>
            </a:r>
            <a:r>
              <a:rPr lang="it-IT" sz="1300" b="1" dirty="0">
                <a:solidFill>
                  <a:srgbClr val="FF0000"/>
                </a:solidFill>
              </a:rPr>
              <a:t>(NOVITÀ)</a:t>
            </a:r>
            <a:r>
              <a:rPr lang="it-IT" sz="1300" b="1" dirty="0"/>
              <a:t> </a:t>
            </a:r>
            <a:r>
              <a:rPr lang="it-IT" sz="1300" dirty="0"/>
              <a:t>tranne l’ultimo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300" dirty="0" smtClean="0"/>
              <a:t>max </a:t>
            </a:r>
            <a:r>
              <a:rPr lang="it-IT" sz="1300" dirty="0"/>
              <a:t>5 SAL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300" dirty="0" smtClean="0"/>
              <a:t>di </a:t>
            </a:r>
            <a:r>
              <a:rPr lang="it-IT" sz="1300" dirty="0"/>
              <a:t>importo non inferiore al 15% della spesa ammissibile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300" dirty="0" smtClean="0"/>
              <a:t>la </a:t>
            </a:r>
            <a:r>
              <a:rPr lang="it-IT" sz="1300" dirty="0"/>
              <a:t>spesa non quietanzata in ogni SAL non può essere superiore al 25% della spesa ammissibile </a:t>
            </a:r>
          </a:p>
          <a:p>
            <a:endParaRPr lang="it-IT" sz="1300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964296" y="4797152"/>
            <a:ext cx="6688833" cy="1277273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sz="1300" b="1" dirty="0" smtClean="0"/>
              <a:t>Erogazione delle agevolazioni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300" dirty="0" smtClean="0"/>
              <a:t>pro </a:t>
            </a:r>
            <a:r>
              <a:rPr lang="it-IT" sz="1300" dirty="0"/>
              <a:t>quota in ragione della spesa rendicontata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300" dirty="0" smtClean="0"/>
              <a:t>ritenuta </a:t>
            </a:r>
            <a:r>
              <a:rPr lang="it-IT" sz="1300" dirty="0"/>
              <a:t>10% sulla rata di contributo maturata, erogata al collaudo finale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300" dirty="0" smtClean="0"/>
              <a:t>anticipazione </a:t>
            </a:r>
            <a:r>
              <a:rPr lang="it-IT" sz="1300" dirty="0"/>
              <a:t>max 25% delle agevolazioni riconosciute previa presentazione di fideiussione bancaria o polizza assicurativa </a:t>
            </a:r>
          </a:p>
          <a:p>
            <a:endParaRPr lang="it-IT" sz="1200" dirty="0"/>
          </a:p>
        </p:txBody>
      </p:sp>
      <p:sp>
        <p:nvSpPr>
          <p:cNvPr id="9" name="Titolo 2"/>
          <p:cNvSpPr txBox="1">
            <a:spLocks/>
          </p:cNvSpPr>
          <p:nvPr/>
        </p:nvSpPr>
        <p:spPr>
          <a:xfrm>
            <a:off x="585976" y="116632"/>
            <a:ext cx="8003232" cy="634082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it-IT" sz="2000" b="0" dirty="0">
                <a:solidFill>
                  <a:schemeClr val="accent6">
                    <a:lumMod val="75000"/>
                  </a:schemeClr>
                </a:solidFill>
              </a:rPr>
              <a:t>Agevolazioni di cui alla Legge 181/1989 in favore di programmi di investimento finalizzati alla riqualificazione delle aree di crisi industriali. 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964297" y="1916832"/>
            <a:ext cx="6688833" cy="1477328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sz="1300" b="1" dirty="0" smtClean="0"/>
              <a:t>Tempi di Valutazione: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300" b="1" dirty="0" smtClean="0"/>
              <a:t>Valutazione</a:t>
            </a:r>
            <a:r>
              <a:rPr lang="it-IT" sz="1300" dirty="0" smtClean="0"/>
              <a:t>: entro </a:t>
            </a:r>
            <a:r>
              <a:rPr lang="it-IT" sz="1300" b="1" i="1" dirty="0" smtClean="0"/>
              <a:t>90 giorni </a:t>
            </a:r>
            <a:r>
              <a:rPr lang="it-IT" sz="1300" dirty="0" smtClean="0"/>
              <a:t>dalla presentazione dalla domanda;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300" b="1" dirty="0" smtClean="0"/>
              <a:t>Inoltro della  documentazione </a:t>
            </a:r>
            <a:r>
              <a:rPr lang="it-IT" sz="1300" dirty="0" smtClean="0"/>
              <a:t>richiesta per la sottoscrizione della delibera di concessione : entro </a:t>
            </a:r>
            <a:r>
              <a:rPr lang="it-IT" sz="1300" b="1" i="1" dirty="0" smtClean="0"/>
              <a:t>30 giorni</a:t>
            </a:r>
            <a:r>
              <a:rPr lang="it-IT" sz="1300" dirty="0" smtClean="0"/>
              <a:t> dalla ricezione della delibera trasmessa dal Soggetto Gestore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300" b="1" dirty="0" smtClean="0"/>
              <a:t>Sottoscrizione del contratto di contributi</a:t>
            </a:r>
            <a:r>
              <a:rPr lang="it-IT" sz="1300" dirty="0" smtClean="0"/>
              <a:t> (conto impianti e finanziamento) entro </a:t>
            </a:r>
            <a:r>
              <a:rPr lang="it-IT" sz="1300" b="1" i="1" dirty="0" smtClean="0"/>
              <a:t>90 giorni</a:t>
            </a:r>
            <a:r>
              <a:rPr lang="it-IT" sz="1300" b="1" dirty="0" smtClean="0"/>
              <a:t> </a:t>
            </a:r>
            <a:r>
              <a:rPr lang="it-IT" sz="1300" dirty="0" smtClean="0"/>
              <a:t>dal ricevimento della documentazione</a:t>
            </a:r>
            <a:endParaRPr lang="it-IT" sz="1300" dirty="0" smtClean="0"/>
          </a:p>
          <a:p>
            <a:endParaRPr lang="it-IT" sz="1200" dirty="0"/>
          </a:p>
        </p:txBody>
      </p:sp>
      <p:pic>
        <p:nvPicPr>
          <p:cNvPr id="11" name="Immagine 10"/>
          <p:cNvPicPr/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805264"/>
            <a:ext cx="956945" cy="9448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21805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/>
          <p:cNvPicPr/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805264"/>
            <a:ext cx="956945" cy="944880"/>
          </a:xfrm>
          <a:prstGeom prst="rect">
            <a:avLst/>
          </a:prstGeom>
          <a:noFill/>
        </p:spPr>
      </p:pic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654A1-599E-4D10-B76E-4D6C553FAC59}" type="slidenum">
              <a:rPr lang="it-IT" smtClean="0"/>
              <a:pPr/>
              <a:t>2</a:t>
            </a:fld>
            <a:endParaRPr lang="it-IT" dirty="0"/>
          </a:p>
        </p:txBody>
      </p:sp>
      <p:sp>
        <p:nvSpPr>
          <p:cNvPr id="10" name="Segnaposto contenuto 5"/>
          <p:cNvSpPr txBox="1">
            <a:spLocks/>
          </p:cNvSpPr>
          <p:nvPr/>
        </p:nvSpPr>
        <p:spPr>
          <a:xfrm>
            <a:off x="832063" y="4293097"/>
            <a:ext cx="7920880" cy="186853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endParaRPr lang="it-IT" sz="1900" dirty="0"/>
          </a:p>
        </p:txBody>
      </p:sp>
      <p:sp>
        <p:nvSpPr>
          <p:cNvPr id="15" name="Titolo 2"/>
          <p:cNvSpPr txBox="1">
            <a:spLocks/>
          </p:cNvSpPr>
          <p:nvPr/>
        </p:nvSpPr>
        <p:spPr>
          <a:xfrm>
            <a:off x="832063" y="241700"/>
            <a:ext cx="8003232" cy="634082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it-IT" sz="2000" b="0" dirty="0">
                <a:solidFill>
                  <a:schemeClr val="accent6">
                    <a:lumMod val="75000"/>
                  </a:schemeClr>
                </a:solidFill>
              </a:rPr>
              <a:t>Agevolazioni di cui alla Legge 181/1989 in favore di programmi di investimento finalizzati alla riqualificazione delle aree di crisi industriali. 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956066" y="945594"/>
            <a:ext cx="72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>
                <a:solidFill>
                  <a:schemeClr val="bg2">
                    <a:lumMod val="50000"/>
                  </a:schemeClr>
                </a:solidFill>
              </a:rPr>
              <a:t>Soggetti Beneficiari </a:t>
            </a:r>
          </a:p>
        </p:txBody>
      </p:sp>
      <p:graphicFrame>
        <p:nvGraphicFramePr>
          <p:cNvPr id="3" name="Diagramma 2"/>
          <p:cNvGraphicFramePr/>
          <p:nvPr>
            <p:extLst>
              <p:ext uri="{D42A27DB-BD31-4B8C-83A1-F6EECF244321}">
                <p14:modId xmlns:p14="http://schemas.microsoft.com/office/powerpoint/2010/main" val="2929460451"/>
              </p:ext>
            </p:extLst>
          </p:nvPr>
        </p:nvGraphicFramePr>
        <p:xfrm>
          <a:off x="1475656" y="1741264"/>
          <a:ext cx="641190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783256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/>
          <p:cNvPicPr/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805264"/>
            <a:ext cx="956945" cy="944880"/>
          </a:xfrm>
          <a:prstGeom prst="rect">
            <a:avLst/>
          </a:prstGeom>
          <a:noFill/>
        </p:spPr>
      </p:pic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654A1-599E-4D10-B76E-4D6C553FAC59}" type="slidenum">
              <a:rPr lang="it-IT" smtClean="0"/>
              <a:pPr/>
              <a:t>3</a:t>
            </a:fld>
            <a:endParaRPr lang="it-IT"/>
          </a:p>
        </p:txBody>
      </p:sp>
      <p:sp>
        <p:nvSpPr>
          <p:cNvPr id="10" name="Segnaposto contenuto 5"/>
          <p:cNvSpPr txBox="1">
            <a:spLocks/>
          </p:cNvSpPr>
          <p:nvPr/>
        </p:nvSpPr>
        <p:spPr>
          <a:xfrm>
            <a:off x="832063" y="4293097"/>
            <a:ext cx="7920880" cy="186853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endParaRPr lang="it-IT" sz="1900" dirty="0"/>
          </a:p>
        </p:txBody>
      </p:sp>
      <p:sp>
        <p:nvSpPr>
          <p:cNvPr id="15" name="Titolo 2"/>
          <p:cNvSpPr txBox="1">
            <a:spLocks/>
          </p:cNvSpPr>
          <p:nvPr/>
        </p:nvSpPr>
        <p:spPr>
          <a:xfrm>
            <a:off x="749711" y="231639"/>
            <a:ext cx="8003232" cy="634082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it-IT" sz="2000" b="0" dirty="0">
                <a:solidFill>
                  <a:schemeClr val="accent6">
                    <a:lumMod val="75000"/>
                  </a:schemeClr>
                </a:solidFill>
              </a:rPr>
              <a:t>Agevolazioni di cui alla Legge 181/1989 in favore di programmi di investimento finalizzati alla riqualificazione delle aree di crisi industriali. 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1064449" y="894250"/>
            <a:ext cx="72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>
                <a:solidFill>
                  <a:schemeClr val="bg2">
                    <a:lumMod val="50000"/>
                  </a:schemeClr>
                </a:solidFill>
              </a:rPr>
              <a:t>Attività Economiche Agevolabili </a:t>
            </a:r>
          </a:p>
        </p:txBody>
      </p:sp>
      <p:graphicFrame>
        <p:nvGraphicFramePr>
          <p:cNvPr id="6" name="Diagramma 5"/>
          <p:cNvGraphicFramePr/>
          <p:nvPr>
            <p:extLst>
              <p:ext uri="{D42A27DB-BD31-4B8C-83A1-F6EECF244321}">
                <p14:modId xmlns:p14="http://schemas.microsoft.com/office/powerpoint/2010/main" val="3338429062"/>
              </p:ext>
            </p:extLst>
          </p:nvPr>
        </p:nvGraphicFramePr>
        <p:xfrm>
          <a:off x="756340" y="1745269"/>
          <a:ext cx="7751281" cy="35446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2" name="CasellaDiTesto 11"/>
          <p:cNvSpPr txBox="1"/>
          <p:nvPr/>
        </p:nvSpPr>
        <p:spPr>
          <a:xfrm>
            <a:off x="1707214" y="5445224"/>
            <a:ext cx="68252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L’</a:t>
            </a:r>
            <a:r>
              <a:rPr lang="it-IT" sz="1400" dirty="0"/>
              <a:t> </a:t>
            </a:r>
            <a:r>
              <a:rPr lang="it-IT" sz="1400" b="1" dirty="0">
                <a:solidFill>
                  <a:schemeClr val="accent2"/>
                </a:solidFill>
              </a:rPr>
              <a:t>«</a:t>
            </a:r>
            <a:r>
              <a:rPr lang="it-IT" sz="1600" b="1" dirty="0" smtClean="0">
                <a:solidFill>
                  <a:schemeClr val="accent2"/>
                </a:solidFill>
              </a:rPr>
              <a:t>Accordo </a:t>
            </a:r>
            <a:r>
              <a:rPr lang="it-IT" sz="1600" b="1" dirty="0">
                <a:solidFill>
                  <a:schemeClr val="accent2"/>
                </a:solidFill>
              </a:rPr>
              <a:t>di Programma</a:t>
            </a:r>
            <a:r>
              <a:rPr lang="en-US" sz="1600" b="1" dirty="0">
                <a:solidFill>
                  <a:schemeClr val="accent2"/>
                </a:solidFill>
              </a:rPr>
              <a:t> di Taranto</a:t>
            </a:r>
            <a:r>
              <a:rPr lang="it-IT" sz="1600" b="1" dirty="0">
                <a:solidFill>
                  <a:schemeClr val="accent2"/>
                </a:solidFill>
              </a:rPr>
              <a:t>»</a:t>
            </a:r>
            <a:r>
              <a:rPr lang="it-IT" sz="1400" dirty="0"/>
              <a:t>, </a:t>
            </a:r>
            <a:r>
              <a:rPr lang="en-US" sz="1400" dirty="0"/>
              <a:t>t</a:t>
            </a:r>
            <a:r>
              <a:rPr lang="it-IT" sz="1400" dirty="0"/>
              <a:t>en</a:t>
            </a:r>
            <a:r>
              <a:rPr lang="en-US" sz="1400" dirty="0"/>
              <a:t>endo</a:t>
            </a:r>
            <a:r>
              <a:rPr lang="it-IT" sz="1400" dirty="0"/>
              <a:t> conto dei fabbisogni di sviluppo dei territori interessati</a:t>
            </a:r>
            <a:r>
              <a:rPr lang="en-US" sz="1400" dirty="0"/>
              <a:t> che saranno individuati attraverso la call di Invitalia in atto</a:t>
            </a:r>
            <a:r>
              <a:rPr lang="it-IT" sz="1400" dirty="0"/>
              <a:t>, </a:t>
            </a:r>
            <a:r>
              <a:rPr lang="it-IT" sz="1600" b="1" dirty="0">
                <a:solidFill>
                  <a:schemeClr val="accent2"/>
                </a:solidFill>
              </a:rPr>
              <a:t>può individuare ulteriori attività economiche per l’applicazione dell’intervento, nonché prevedere la limitazione a specifici settori di attività </a:t>
            </a:r>
          </a:p>
        </p:txBody>
      </p:sp>
    </p:spTree>
    <p:extLst>
      <p:ext uri="{BB962C8B-B14F-4D97-AF65-F5344CB8AC3E}">
        <p14:creationId xmlns:p14="http://schemas.microsoft.com/office/powerpoint/2010/main" val="783256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/>
          <p:cNvPicPr/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805264"/>
            <a:ext cx="956945" cy="944880"/>
          </a:xfrm>
          <a:prstGeom prst="rect">
            <a:avLst/>
          </a:prstGeom>
          <a:noFill/>
        </p:spPr>
      </p:pic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654A1-599E-4D10-B76E-4D6C553FAC59}" type="slidenum">
              <a:rPr lang="it-IT" smtClean="0"/>
              <a:pPr/>
              <a:t>4</a:t>
            </a:fld>
            <a:endParaRPr lang="it-IT"/>
          </a:p>
        </p:txBody>
      </p:sp>
      <p:sp>
        <p:nvSpPr>
          <p:cNvPr id="10" name="Segnaposto contenuto 5"/>
          <p:cNvSpPr txBox="1">
            <a:spLocks/>
          </p:cNvSpPr>
          <p:nvPr/>
        </p:nvSpPr>
        <p:spPr>
          <a:xfrm>
            <a:off x="832063" y="4293097"/>
            <a:ext cx="7920880" cy="186853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endParaRPr lang="it-IT" sz="1900" dirty="0"/>
          </a:p>
        </p:txBody>
      </p:sp>
      <p:sp>
        <p:nvSpPr>
          <p:cNvPr id="14" name="Titolo 2"/>
          <p:cNvSpPr>
            <a:spLocks noGrp="1"/>
          </p:cNvSpPr>
          <p:nvPr>
            <p:ph type="title"/>
          </p:nvPr>
        </p:nvSpPr>
        <p:spPr>
          <a:xfrm>
            <a:off x="6588224" y="44624"/>
            <a:ext cx="2448272" cy="634082"/>
          </a:xfrm>
        </p:spPr>
        <p:txBody>
          <a:bodyPr>
            <a:noAutofit/>
          </a:bodyPr>
          <a:lstStyle/>
          <a:p>
            <a:pPr algn="ctr"/>
            <a:r>
              <a:rPr lang="it-IT" sz="11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 progetti per il territorio: </a:t>
            </a:r>
            <a:br>
              <a:rPr lang="it-IT" sz="1100" dirty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r>
              <a:rPr lang="it-IT" sz="11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il ruolo di Confindustria Taranto</a:t>
            </a:r>
          </a:p>
        </p:txBody>
      </p:sp>
      <p:sp>
        <p:nvSpPr>
          <p:cNvPr id="15" name="Titolo 2"/>
          <p:cNvSpPr txBox="1">
            <a:spLocks/>
          </p:cNvSpPr>
          <p:nvPr/>
        </p:nvSpPr>
        <p:spPr>
          <a:xfrm>
            <a:off x="808150" y="548680"/>
            <a:ext cx="8003232" cy="634082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it-IT" sz="2000" b="0" dirty="0">
                <a:solidFill>
                  <a:schemeClr val="accent6">
                    <a:lumMod val="75000"/>
                  </a:schemeClr>
                </a:solidFill>
              </a:rPr>
              <a:t>Agevolazioni di cui alla Legge 181/1989 in favore di programmi di investimento finalizzati alla riqualificazione delle aree di crisi industriali. </a:t>
            </a:r>
          </a:p>
        </p:txBody>
      </p:sp>
      <p:graphicFrame>
        <p:nvGraphicFramePr>
          <p:cNvPr id="6" name="Diagramma 5"/>
          <p:cNvGraphicFramePr/>
          <p:nvPr>
            <p:extLst>
              <p:ext uri="{D42A27DB-BD31-4B8C-83A1-F6EECF244321}">
                <p14:modId xmlns:p14="http://schemas.microsoft.com/office/powerpoint/2010/main" val="2992550678"/>
              </p:ext>
            </p:extLst>
          </p:nvPr>
        </p:nvGraphicFramePr>
        <p:xfrm>
          <a:off x="585976" y="1561308"/>
          <a:ext cx="8100824" cy="42439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CasellaDiTesto 1"/>
          <p:cNvSpPr txBox="1"/>
          <p:nvPr/>
        </p:nvSpPr>
        <p:spPr>
          <a:xfrm>
            <a:off x="971600" y="1240461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PROGRAMMI DI INVESTIMENTO AMMISSIBILI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1283877" y="5781887"/>
            <a:ext cx="727280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dirty="0"/>
              <a:t>* Applicazione di nuovi  metodi organizzativi nelle pratiche commerciali, nell’organizzazione del luogo del lavoro o nelle relazioni esterne di una impresa, esclusi i cambiamenti che si basano su metodi organizzativi già utilizzati nell’impresa , i cambiamenti nella strategia di gestione, le fusioni  e le acquisizioni , la cessazione dell’utilizzo di un processo, la sostituzione dei beni aziendali , i cambiamenti derivanti dalle variazione dei prezzi dei fattori, la produzione personalizzata, l’adattamento ai mercati locali, le periodiche modifiche stagionali e altri cambiamenti ciclici nonché il commercio di prodotti nuovi o sensibilmente migliorati.. </a:t>
            </a:r>
          </a:p>
        </p:txBody>
      </p:sp>
    </p:spTree>
    <p:extLst>
      <p:ext uri="{BB962C8B-B14F-4D97-AF65-F5344CB8AC3E}">
        <p14:creationId xmlns:p14="http://schemas.microsoft.com/office/powerpoint/2010/main" val="602880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/>
          <p:cNvPicPr/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805264"/>
            <a:ext cx="956945" cy="944880"/>
          </a:xfrm>
          <a:prstGeom prst="rect">
            <a:avLst/>
          </a:prstGeom>
          <a:noFill/>
        </p:spPr>
      </p:pic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654A1-599E-4D10-B76E-4D6C553FAC59}" type="slidenum">
              <a:rPr lang="it-IT" smtClean="0"/>
              <a:pPr/>
              <a:t>5</a:t>
            </a:fld>
            <a:endParaRPr lang="it-IT" dirty="0"/>
          </a:p>
        </p:txBody>
      </p:sp>
      <p:sp>
        <p:nvSpPr>
          <p:cNvPr id="10" name="Segnaposto contenuto 5"/>
          <p:cNvSpPr txBox="1">
            <a:spLocks/>
          </p:cNvSpPr>
          <p:nvPr/>
        </p:nvSpPr>
        <p:spPr>
          <a:xfrm>
            <a:off x="832063" y="4293097"/>
            <a:ext cx="7920880" cy="186853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Font typeface="Wingdings 3"/>
              <a:buNone/>
            </a:pPr>
            <a:endParaRPr lang="it-IT" sz="1900" dirty="0"/>
          </a:p>
        </p:txBody>
      </p:sp>
      <p:sp>
        <p:nvSpPr>
          <p:cNvPr id="15" name="Titolo 2"/>
          <p:cNvSpPr txBox="1">
            <a:spLocks/>
          </p:cNvSpPr>
          <p:nvPr/>
        </p:nvSpPr>
        <p:spPr>
          <a:xfrm>
            <a:off x="683568" y="1268760"/>
            <a:ext cx="2808312" cy="4464496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it-IT" sz="2000" dirty="0">
                <a:solidFill>
                  <a:schemeClr val="accent6">
                    <a:lumMod val="75000"/>
                  </a:schemeClr>
                </a:solidFill>
              </a:rPr>
              <a:t>Ciascun programma di investimento riguardante </a:t>
            </a:r>
          </a:p>
          <a:p>
            <a:pPr algn="ctr"/>
            <a:r>
              <a:rPr lang="it-IT" sz="2000" dirty="0">
                <a:solidFill>
                  <a:schemeClr val="accent6">
                    <a:lumMod val="75000"/>
                  </a:schemeClr>
                </a:solidFill>
              </a:rPr>
              <a:t>le attività e le aree ammesse deve…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1156099" y="116632"/>
            <a:ext cx="72728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PROGRAMMI DI INVESTIMENTO AGEVOLABILI (L.181/89)</a:t>
            </a:r>
          </a:p>
          <a:p>
            <a:pPr algn="ctr"/>
            <a:r>
              <a:rPr lang="it-IT" sz="1200" dirty="0"/>
              <a:t>Contributo fino al 75%  </a:t>
            </a:r>
          </a:p>
        </p:txBody>
      </p:sp>
      <p:graphicFrame>
        <p:nvGraphicFramePr>
          <p:cNvPr id="3" name="Diagramma 2"/>
          <p:cNvGraphicFramePr/>
          <p:nvPr>
            <p:extLst>
              <p:ext uri="{D42A27DB-BD31-4B8C-83A1-F6EECF244321}">
                <p14:modId xmlns:p14="http://schemas.microsoft.com/office/powerpoint/2010/main" val="4078038278"/>
              </p:ext>
            </p:extLst>
          </p:nvPr>
        </p:nvGraphicFramePr>
        <p:xfrm>
          <a:off x="3491880" y="908720"/>
          <a:ext cx="4128120" cy="5252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CasellaDiTesto 8"/>
          <p:cNvSpPr txBox="1"/>
          <p:nvPr/>
        </p:nvSpPr>
        <p:spPr>
          <a:xfrm>
            <a:off x="7452320" y="5221649"/>
            <a:ext cx="1512168" cy="1015663"/>
          </a:xfrm>
          <a:prstGeom prst="rect">
            <a:avLst/>
          </a:prstGeom>
          <a:solidFill>
            <a:srgbClr val="FFFF00">
              <a:alpha val="27000"/>
            </a:srgbClr>
          </a:solidFill>
        </p:spPr>
        <p:txBody>
          <a:bodyPr wrap="square" rtlCol="0">
            <a:spAutoFit/>
          </a:bodyPr>
          <a:lstStyle/>
          <a:p>
            <a:endParaRPr lang="it-IT" sz="1050" dirty="0"/>
          </a:p>
          <a:p>
            <a:pPr algn="ctr"/>
            <a:r>
              <a:rPr lang="it-IT" sz="1600" b="1" i="1" dirty="0">
                <a:solidFill>
                  <a:srgbClr val="FF0000"/>
                </a:solidFill>
              </a:rPr>
              <a:t>Accordo di programma</a:t>
            </a:r>
          </a:p>
          <a:p>
            <a:r>
              <a:rPr lang="it-IT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03837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ccia a destra 3"/>
          <p:cNvSpPr/>
          <p:nvPr/>
        </p:nvSpPr>
        <p:spPr>
          <a:xfrm>
            <a:off x="585976" y="620688"/>
            <a:ext cx="7730440" cy="11521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971600" y="1012085"/>
            <a:ext cx="6768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chemeClr val="bg1">
                    <a:lumMod val="95000"/>
                  </a:schemeClr>
                </a:solidFill>
              </a:rPr>
              <a:t>SPESE AMMISSIBILI </a:t>
            </a:r>
            <a:r>
              <a:rPr lang="it-IT" sz="1200" dirty="0">
                <a:solidFill>
                  <a:schemeClr val="bg1">
                    <a:lumMod val="95000"/>
                  </a:schemeClr>
                </a:solidFill>
              </a:rPr>
              <a:t>(complessivamente non inferiori a 1.500.000,00 Euro)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971600" y="2060848"/>
            <a:ext cx="6696744" cy="1292662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sz="1300" b="1" dirty="0"/>
              <a:t>PER GLI INVESTIMENTI PRODUTTIVI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300" dirty="0"/>
              <a:t>Suolo aziendale e sue sistemazioni *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300" dirty="0"/>
              <a:t>Opere murarie e infrastrutture specifiche aziendali **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300" dirty="0"/>
              <a:t>Macchinari, impianti</a:t>
            </a:r>
            <a:r>
              <a:rPr lang="en-US" sz="1300" dirty="0"/>
              <a:t>, </a:t>
            </a:r>
            <a:r>
              <a:rPr lang="it-IT" sz="1300" dirty="0"/>
              <a:t>attrezzature varie</a:t>
            </a:r>
            <a:r>
              <a:rPr lang="en-US" sz="1300" dirty="0"/>
              <a:t> e </a:t>
            </a:r>
            <a:r>
              <a:rPr lang="it-IT" sz="1300" dirty="0"/>
              <a:t>Programmi informatici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300" dirty="0"/>
              <a:t>Immobilizzazioni immateriali </a:t>
            </a:r>
            <a:endParaRPr lang="en-US" sz="13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/>
              <a:t>Consulenze e servizi ICT</a:t>
            </a:r>
            <a:endParaRPr lang="it-IT" sz="1300" dirty="0"/>
          </a:p>
        </p:txBody>
      </p:sp>
      <p:sp>
        <p:nvSpPr>
          <p:cNvPr id="2" name="Rettangolo 1"/>
          <p:cNvSpPr/>
          <p:nvPr/>
        </p:nvSpPr>
        <p:spPr>
          <a:xfrm>
            <a:off x="980322" y="4872642"/>
            <a:ext cx="6688022" cy="1292662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sz="1300" b="1" dirty="0"/>
              <a:t>PER L’INNOVAZIONE DELL’ORGANIZZAZIONE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300" dirty="0"/>
              <a:t>Personale dipendente</a:t>
            </a:r>
            <a:r>
              <a:rPr lang="en-US" sz="1300" dirty="0"/>
              <a:t> dedicati al progetto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/>
              <a:t>Strumenti e ttrezzature nuove nella misura e per il periodo in cui sono impegnati nel progetto</a:t>
            </a:r>
            <a:endParaRPr lang="it-IT" sz="13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300" dirty="0"/>
              <a:t>Ricerca contrattuale, conoscenze e brevetti, servizi di consulenza</a:t>
            </a:r>
            <a:r>
              <a:rPr lang="en-US" sz="1300" dirty="0"/>
              <a:t> e altri servizi utilizzati direttamente per il progetto;</a:t>
            </a:r>
            <a:endParaRPr lang="it-IT" sz="13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300" dirty="0"/>
              <a:t>Materiali utilizzati</a:t>
            </a:r>
            <a:r>
              <a:rPr lang="en-US" sz="1300" dirty="0"/>
              <a:t> per il progetto </a:t>
            </a:r>
            <a:endParaRPr lang="it-IT" sz="1300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971600" y="3455394"/>
            <a:ext cx="6688833" cy="1292662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sz="1300" b="1" dirty="0"/>
              <a:t>PER LA TUTELA AMBIENTALE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dirty="0"/>
              <a:t>Articoli 36, 37, 38, 40, 41, 45, 47 del </a:t>
            </a:r>
            <a:r>
              <a:rPr lang="en-US" sz="1300" dirty="0" err="1"/>
              <a:t>Regolamento</a:t>
            </a:r>
            <a:r>
              <a:rPr lang="en-US" sz="1300" dirty="0"/>
              <a:t> </a:t>
            </a:r>
            <a:r>
              <a:rPr lang="en-US" sz="1300" dirty="0" err="1"/>
              <a:t>Comunitario</a:t>
            </a:r>
            <a:r>
              <a:rPr lang="en-US" sz="1300" dirty="0"/>
              <a:t>.</a:t>
            </a:r>
          </a:p>
          <a:p>
            <a:r>
              <a:rPr lang="en-US" sz="1300" dirty="0"/>
              <a:t>In </a:t>
            </a:r>
            <a:r>
              <a:rPr lang="en-US" sz="1300" dirty="0" err="1"/>
              <a:t>sintesi</a:t>
            </a:r>
            <a:r>
              <a:rPr lang="en-US" sz="1300" dirty="0"/>
              <a:t>: </a:t>
            </a:r>
            <a:endParaRPr lang="en-US" sz="1300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300" dirty="0" err="1"/>
              <a:t>Adeguamento</a:t>
            </a:r>
            <a:r>
              <a:rPr lang="en-US" sz="1300" dirty="0"/>
              <a:t> </a:t>
            </a:r>
            <a:r>
              <a:rPr lang="en-US" sz="1300" dirty="0" err="1"/>
              <a:t>normativo</a:t>
            </a:r>
            <a:r>
              <a:rPr lang="en-US" sz="1300" dirty="0"/>
              <a:t>;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300" dirty="0"/>
              <a:t>Produzione di energia;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300" dirty="0"/>
              <a:t>Bonifiche ambientali</a:t>
            </a:r>
            <a:endParaRPr lang="it-IT" sz="1300" dirty="0"/>
          </a:p>
        </p:txBody>
      </p:sp>
      <p:sp>
        <p:nvSpPr>
          <p:cNvPr id="9" name="Titolo 2"/>
          <p:cNvSpPr txBox="1">
            <a:spLocks/>
          </p:cNvSpPr>
          <p:nvPr/>
        </p:nvSpPr>
        <p:spPr>
          <a:xfrm>
            <a:off x="585976" y="116632"/>
            <a:ext cx="8003232" cy="634082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it-IT" sz="2000" b="0" dirty="0">
                <a:solidFill>
                  <a:schemeClr val="accent6">
                    <a:lumMod val="75000"/>
                  </a:schemeClr>
                </a:solidFill>
              </a:rPr>
              <a:t>Agevolazioni di cui alla Legge 181/1989 in favore di programmi di investimento finalizzati alla riqualificazione delle aree di crisi industriali. </a:t>
            </a:r>
          </a:p>
        </p:txBody>
      </p:sp>
      <p:pic>
        <p:nvPicPr>
          <p:cNvPr id="10" name="Immagine 9"/>
          <p:cNvPicPr/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805264"/>
            <a:ext cx="956945" cy="9448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29800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ccia a destra 3"/>
          <p:cNvSpPr/>
          <p:nvPr/>
        </p:nvSpPr>
        <p:spPr>
          <a:xfrm>
            <a:off x="585975" y="764705"/>
            <a:ext cx="8438351" cy="11521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971600" y="1115452"/>
            <a:ext cx="6768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chemeClr val="bg1">
                    <a:lumMod val="95000"/>
                  </a:schemeClr>
                </a:solidFill>
              </a:rPr>
              <a:t>SPESE AMMISSIBILI </a:t>
            </a:r>
            <a:r>
              <a:rPr lang="it-IT" sz="1200" b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it-IT" sz="1200" dirty="0">
                <a:solidFill>
                  <a:schemeClr val="bg1">
                    <a:lumMod val="95000"/>
                  </a:schemeClr>
                </a:solidFill>
              </a:rPr>
              <a:t>Limiti, divieti e condizioni di ammissibilità</a:t>
            </a:r>
            <a:r>
              <a:rPr lang="en-US" sz="1200" dirty="0">
                <a:solidFill>
                  <a:schemeClr val="bg1">
                    <a:lumMod val="95000"/>
                  </a:schemeClr>
                </a:solidFill>
              </a:rPr>
              <a:t>, intensità di aiuto</a:t>
            </a:r>
            <a:endParaRPr lang="it-IT" sz="12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Titolo 2"/>
          <p:cNvSpPr txBox="1">
            <a:spLocks/>
          </p:cNvSpPr>
          <p:nvPr/>
        </p:nvSpPr>
        <p:spPr>
          <a:xfrm>
            <a:off x="599566" y="116632"/>
            <a:ext cx="8003232" cy="634082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it-IT" sz="2000" b="0" dirty="0">
                <a:solidFill>
                  <a:schemeClr val="accent6">
                    <a:lumMod val="75000"/>
                  </a:schemeClr>
                </a:solidFill>
              </a:rPr>
              <a:t>Agevolazioni di cui alla Legge 181/1989 in favore di programmi di investimento finalizzati alla riqualificazione delle aree di crisi industriali. </a:t>
            </a:r>
          </a:p>
        </p:txBody>
      </p:sp>
      <p:graphicFrame>
        <p:nvGraphicFramePr>
          <p:cNvPr id="3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6158252"/>
              </p:ext>
            </p:extLst>
          </p:nvPr>
        </p:nvGraphicFramePr>
        <p:xfrm>
          <a:off x="967340" y="1700808"/>
          <a:ext cx="7138123" cy="50731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4395">
                  <a:extLst>
                    <a:ext uri="{9D8B030D-6E8A-4147-A177-3AD203B41FA5}">
                      <a16:colId xmlns="" xmlns:a16="http://schemas.microsoft.com/office/drawing/2014/main" val="3268287550"/>
                    </a:ext>
                  </a:extLst>
                </a:gridCol>
                <a:gridCol w="855695">
                  <a:extLst>
                    <a:ext uri="{9D8B030D-6E8A-4147-A177-3AD203B41FA5}">
                      <a16:colId xmlns="" xmlns:a16="http://schemas.microsoft.com/office/drawing/2014/main" val="999514678"/>
                    </a:ext>
                  </a:extLst>
                </a:gridCol>
                <a:gridCol w="1253057">
                  <a:extLst>
                    <a:ext uri="{9D8B030D-6E8A-4147-A177-3AD203B41FA5}">
                      <a16:colId xmlns="" xmlns:a16="http://schemas.microsoft.com/office/drawing/2014/main" val="4055531065"/>
                    </a:ext>
                  </a:extLst>
                </a:gridCol>
                <a:gridCol w="1074074">
                  <a:extLst>
                    <a:ext uri="{9D8B030D-6E8A-4147-A177-3AD203B41FA5}">
                      <a16:colId xmlns="" xmlns:a16="http://schemas.microsoft.com/office/drawing/2014/main" val="3874069189"/>
                    </a:ext>
                  </a:extLst>
                </a:gridCol>
                <a:gridCol w="1157936">
                  <a:extLst>
                    <a:ext uri="{9D8B030D-6E8A-4147-A177-3AD203B41FA5}">
                      <a16:colId xmlns="" xmlns:a16="http://schemas.microsoft.com/office/drawing/2014/main" val="579172588"/>
                    </a:ext>
                  </a:extLst>
                </a:gridCol>
                <a:gridCol w="1122966">
                  <a:extLst>
                    <a:ext uri="{9D8B030D-6E8A-4147-A177-3AD203B41FA5}">
                      <a16:colId xmlns="" xmlns:a16="http://schemas.microsoft.com/office/drawing/2014/main" val="1220641732"/>
                    </a:ext>
                  </a:extLst>
                </a:gridCol>
              </a:tblGrid>
              <a:tr h="958385">
                <a:tc>
                  <a:txBody>
                    <a:bodyPr/>
                    <a:lstStyle/>
                    <a:p>
                      <a:r>
                        <a:rPr lang="en-US" sz="1200" dirty="0"/>
                        <a:t>Programmi di investimento produttivo </a:t>
                      </a:r>
                    </a:p>
                    <a:p>
                      <a:r>
                        <a:rPr lang="en-US" sz="1200" dirty="0"/>
                        <a:t>Attività ammissibili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Terreno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Opere Murarie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Impianti/</a:t>
                      </a:r>
                    </a:p>
                    <a:p>
                      <a:r>
                        <a:rPr lang="en-US" sz="1200" dirty="0"/>
                        <a:t>Macchinari/</a:t>
                      </a:r>
                    </a:p>
                    <a:p>
                      <a:r>
                        <a:rPr lang="en-US" sz="1200" dirty="0"/>
                        <a:t>Attrezzature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Immobilizzaz. Immateriali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Consulenze e Servizii ICT </a:t>
                      </a:r>
                    </a:p>
                    <a:p>
                      <a:r>
                        <a:rPr lang="en-US" sz="1200" dirty="0"/>
                        <a:t>SOLO PMI</a:t>
                      </a:r>
                      <a:endParaRPr lang="it-IT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9423353"/>
                  </a:ext>
                </a:extLst>
              </a:tr>
              <a:tr h="625791">
                <a:tc>
                  <a:txBody>
                    <a:bodyPr/>
                    <a:lstStyle/>
                    <a:p>
                      <a:r>
                        <a:rPr lang="en-US" sz="1200" dirty="0"/>
                        <a:t>a) Estrazione di minerali da cave e miniere</a:t>
                      </a:r>
                      <a:endParaRPr lang="it-IT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10%</a:t>
                      </a:r>
                      <a:endParaRPr lang="it-IT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Costruzione</a:t>
                      </a:r>
                    </a:p>
                    <a:p>
                      <a:pPr algn="ctr"/>
                      <a:r>
                        <a:rPr lang="en-US" sz="1200" dirty="0"/>
                        <a:t>Acquisto</a:t>
                      </a:r>
                    </a:p>
                    <a:p>
                      <a:pPr algn="ctr"/>
                      <a:r>
                        <a:rPr lang="en-US" sz="1200" dirty="0"/>
                        <a:t>Ristrutturazione </a:t>
                      </a:r>
                    </a:p>
                    <a:p>
                      <a:pPr algn="ctr"/>
                      <a:r>
                        <a:rPr lang="en-US" sz="1200" dirty="0"/>
                        <a:t>40%</a:t>
                      </a:r>
                      <a:endParaRPr lang="it-IT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Nessun</a:t>
                      </a:r>
                    </a:p>
                    <a:p>
                      <a:pPr algn="ctr"/>
                      <a:r>
                        <a:rPr lang="en-US" sz="1200" dirty="0"/>
                        <a:t>Limite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50%</a:t>
                      </a:r>
                      <a:endParaRPr lang="it-IT" sz="1200" dirty="0"/>
                    </a:p>
                    <a:p>
                      <a:pPr algn="ctr"/>
                      <a:endParaRPr lang="it-IT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5%</a:t>
                      </a:r>
                      <a:endParaRPr lang="it-IT" sz="1200" dirty="0"/>
                    </a:p>
                    <a:p>
                      <a:pPr algn="ctr"/>
                      <a:endParaRPr lang="it-IT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77928049"/>
                  </a:ext>
                </a:extLst>
              </a:tr>
              <a:tr h="802033">
                <a:tc>
                  <a:txBody>
                    <a:bodyPr/>
                    <a:lstStyle/>
                    <a:p>
                      <a:r>
                        <a:rPr lang="en-US" sz="1200" dirty="0"/>
                        <a:t>b) Attività manifatturiere</a:t>
                      </a:r>
                      <a:endParaRPr lang="it-IT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10%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Costruzione</a:t>
                      </a:r>
                    </a:p>
                    <a:p>
                      <a:pPr algn="ctr"/>
                      <a:r>
                        <a:rPr lang="en-US" sz="1200" dirty="0"/>
                        <a:t>Acquisto</a:t>
                      </a:r>
                    </a:p>
                    <a:p>
                      <a:pPr algn="ctr"/>
                      <a:r>
                        <a:rPr lang="en-US" sz="1200" dirty="0"/>
                        <a:t>Ristrutturazione </a:t>
                      </a:r>
                    </a:p>
                    <a:p>
                      <a:pPr algn="ctr"/>
                      <a:r>
                        <a:rPr lang="en-US" sz="1200" dirty="0"/>
                        <a:t>40%</a:t>
                      </a:r>
                      <a:endParaRPr lang="it-IT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Nessun</a:t>
                      </a:r>
                    </a:p>
                    <a:p>
                      <a:pPr algn="ctr"/>
                      <a:r>
                        <a:rPr lang="en-US" sz="1200"/>
                        <a:t>Limite</a:t>
                      </a:r>
                      <a:endParaRPr lang="it-IT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50%</a:t>
                      </a:r>
                      <a:endParaRPr lang="it-IT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5%</a:t>
                      </a:r>
                      <a:endParaRPr lang="it-IT" sz="1200" dirty="0"/>
                    </a:p>
                    <a:p>
                      <a:pPr algn="ctr"/>
                      <a:endParaRPr lang="it-IT" sz="1200" dirty="0"/>
                    </a:p>
                    <a:p>
                      <a:pPr algn="ctr"/>
                      <a:endParaRPr lang="it-IT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912711297"/>
                  </a:ext>
                </a:extLst>
              </a:tr>
              <a:tr h="802033">
                <a:tc>
                  <a:txBody>
                    <a:bodyPr/>
                    <a:lstStyle/>
                    <a:p>
                      <a:r>
                        <a:rPr lang="en-US" sz="1200" dirty="0"/>
                        <a:t>c) Produzione di energia</a:t>
                      </a:r>
                      <a:endParaRPr lang="it-IT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10%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Costruzione</a:t>
                      </a:r>
                    </a:p>
                    <a:p>
                      <a:pPr algn="ctr"/>
                      <a:r>
                        <a:rPr lang="en-US" sz="1200" dirty="0"/>
                        <a:t>Acquisto</a:t>
                      </a:r>
                    </a:p>
                    <a:p>
                      <a:pPr algn="ctr"/>
                      <a:r>
                        <a:rPr lang="en-US" sz="1200" dirty="0"/>
                        <a:t>Ristrutturazione </a:t>
                      </a:r>
                    </a:p>
                    <a:p>
                      <a:pPr algn="ctr"/>
                      <a:r>
                        <a:rPr lang="en-US" sz="1200" dirty="0"/>
                        <a:t>40%</a:t>
                      </a:r>
                      <a:endParaRPr lang="it-IT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/>
                        <a:t>Nessun</a:t>
                      </a:r>
                      <a:endParaRPr lang="en-US" sz="1200" dirty="0"/>
                    </a:p>
                    <a:p>
                      <a:pPr algn="ctr"/>
                      <a:r>
                        <a:rPr lang="en-US" sz="1200" dirty="0" err="1"/>
                        <a:t>Limite</a:t>
                      </a:r>
                      <a:endParaRPr lang="it-IT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50%</a:t>
                      </a:r>
                      <a:endParaRPr lang="it-IT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5%</a:t>
                      </a:r>
                      <a:endParaRPr lang="it-IT" sz="1200" dirty="0"/>
                    </a:p>
                    <a:p>
                      <a:pPr algn="ctr"/>
                      <a:endParaRPr lang="it-IT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073627621"/>
                  </a:ext>
                </a:extLst>
              </a:tr>
              <a:tr h="802033">
                <a:tc>
                  <a:txBody>
                    <a:bodyPr/>
                    <a:lstStyle/>
                    <a:p>
                      <a:r>
                        <a:rPr lang="en-US" sz="1200" dirty="0"/>
                        <a:t>d) Attività di servizi alle imprese</a:t>
                      </a:r>
                      <a:endParaRPr lang="it-IT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10%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Costruzione</a:t>
                      </a:r>
                    </a:p>
                    <a:p>
                      <a:pPr algn="ctr"/>
                      <a:r>
                        <a:rPr lang="en-US" sz="1200" dirty="0"/>
                        <a:t>Acquisto</a:t>
                      </a:r>
                    </a:p>
                    <a:p>
                      <a:pPr algn="ctr"/>
                      <a:r>
                        <a:rPr lang="en-US" sz="1200" dirty="0"/>
                        <a:t>Ristrutturazione </a:t>
                      </a:r>
                    </a:p>
                    <a:p>
                      <a:pPr algn="ctr"/>
                      <a:r>
                        <a:rPr lang="en-US" sz="1200" dirty="0"/>
                        <a:t>40%</a:t>
                      </a:r>
                      <a:endParaRPr lang="it-IT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Nessun</a:t>
                      </a:r>
                    </a:p>
                    <a:p>
                      <a:pPr algn="ctr"/>
                      <a:r>
                        <a:rPr lang="en-US" sz="1200"/>
                        <a:t>Limite</a:t>
                      </a:r>
                      <a:endParaRPr lang="it-IT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/>
                        <a:t>50%</a:t>
                      </a:r>
                      <a:endParaRPr lang="it-IT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5%</a:t>
                      </a:r>
                      <a:endParaRPr lang="it-IT" sz="1200" dirty="0"/>
                    </a:p>
                    <a:p>
                      <a:pPr algn="ctr"/>
                      <a:endParaRPr lang="it-IT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895837733"/>
                  </a:ext>
                </a:extLst>
              </a:tr>
              <a:tr h="802033">
                <a:tc>
                  <a:txBody>
                    <a:bodyPr/>
                    <a:lstStyle/>
                    <a:p>
                      <a:r>
                        <a:rPr lang="en-US" sz="1200" dirty="0"/>
                        <a:t>e) Attività turistiche</a:t>
                      </a:r>
                      <a:endParaRPr lang="it-IT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10%</a:t>
                      </a:r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Costruzione</a:t>
                      </a:r>
                    </a:p>
                    <a:p>
                      <a:pPr algn="ctr"/>
                      <a:r>
                        <a:rPr lang="en-US" sz="1200" dirty="0"/>
                        <a:t>Acquisto</a:t>
                      </a:r>
                    </a:p>
                    <a:p>
                      <a:pPr algn="ctr"/>
                      <a:r>
                        <a:rPr lang="en-US" sz="1200" dirty="0"/>
                        <a:t>Ristrutturazione </a:t>
                      </a:r>
                    </a:p>
                    <a:p>
                      <a:pPr algn="ctr"/>
                      <a:r>
                        <a:rPr lang="en-US" sz="1200" dirty="0"/>
                        <a:t>70%</a:t>
                      </a:r>
                      <a:endParaRPr lang="it-IT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Nessun</a:t>
                      </a:r>
                    </a:p>
                    <a:p>
                      <a:pPr algn="ctr"/>
                      <a:r>
                        <a:rPr lang="en-US" sz="1200" dirty="0"/>
                        <a:t>Limite</a:t>
                      </a:r>
                      <a:endParaRPr lang="it-IT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50%</a:t>
                      </a:r>
                      <a:endParaRPr lang="it-IT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5%</a:t>
                      </a:r>
                      <a:endParaRPr lang="it-IT" sz="1200" dirty="0"/>
                    </a:p>
                    <a:p>
                      <a:pPr algn="ctr"/>
                      <a:endParaRPr lang="it-IT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310206488"/>
                  </a:ext>
                </a:extLst>
              </a:tr>
            </a:tbl>
          </a:graphicData>
        </a:graphic>
      </p:graphicFrame>
      <p:pic>
        <p:nvPicPr>
          <p:cNvPr id="6" name="Immagine 5"/>
          <p:cNvPicPr/>
          <p:nvPr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9478" y="6142715"/>
            <a:ext cx="648072" cy="5848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22919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ccia a destra 3"/>
          <p:cNvSpPr/>
          <p:nvPr/>
        </p:nvSpPr>
        <p:spPr>
          <a:xfrm>
            <a:off x="585975" y="764705"/>
            <a:ext cx="8438351" cy="11521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971600" y="1124744"/>
            <a:ext cx="6768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chemeClr val="bg1">
                    <a:lumMod val="95000"/>
                  </a:schemeClr>
                </a:solidFill>
              </a:rPr>
              <a:t>SPESE AMMISSIBILI </a:t>
            </a:r>
            <a:r>
              <a:rPr lang="it-IT" sz="1200" b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1200" b="1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1200" dirty="0">
                <a:solidFill>
                  <a:schemeClr val="bg1">
                    <a:lumMod val="95000"/>
                  </a:schemeClr>
                </a:solidFill>
              </a:rPr>
              <a:t>intensità di aiuto</a:t>
            </a:r>
            <a:endParaRPr lang="it-IT" sz="12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Titolo 2"/>
          <p:cNvSpPr txBox="1">
            <a:spLocks/>
          </p:cNvSpPr>
          <p:nvPr/>
        </p:nvSpPr>
        <p:spPr>
          <a:xfrm>
            <a:off x="599566" y="116632"/>
            <a:ext cx="8003232" cy="634082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it-IT" sz="2000" b="0" dirty="0">
                <a:solidFill>
                  <a:schemeClr val="accent6">
                    <a:lumMod val="75000"/>
                  </a:schemeClr>
                </a:solidFill>
              </a:rPr>
              <a:t>Agevolazioni di cui alla Legge 181/1989 in favore di programmi di investimento finalizzati alla riqualificazione delle aree di crisi industriali. </a:t>
            </a:r>
          </a:p>
        </p:txBody>
      </p:sp>
      <p:graphicFrame>
        <p:nvGraphicFramePr>
          <p:cNvPr id="3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4600147"/>
              </p:ext>
            </p:extLst>
          </p:nvPr>
        </p:nvGraphicFramePr>
        <p:xfrm>
          <a:off x="687294" y="2276872"/>
          <a:ext cx="7485107" cy="18063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3982">
                  <a:extLst>
                    <a:ext uri="{9D8B030D-6E8A-4147-A177-3AD203B41FA5}">
                      <a16:colId xmlns="" xmlns:a16="http://schemas.microsoft.com/office/drawing/2014/main" val="999514678"/>
                    </a:ext>
                  </a:extLst>
                </a:gridCol>
                <a:gridCol w="845753">
                  <a:extLst>
                    <a:ext uri="{9D8B030D-6E8A-4147-A177-3AD203B41FA5}">
                      <a16:colId xmlns="" xmlns:a16="http://schemas.microsoft.com/office/drawing/2014/main" val="4055531065"/>
                    </a:ext>
                  </a:extLst>
                </a:gridCol>
                <a:gridCol w="1184868">
                  <a:extLst>
                    <a:ext uri="{9D8B030D-6E8A-4147-A177-3AD203B41FA5}">
                      <a16:colId xmlns="" xmlns:a16="http://schemas.microsoft.com/office/drawing/2014/main" val="3874069189"/>
                    </a:ext>
                  </a:extLst>
                </a:gridCol>
                <a:gridCol w="1184868">
                  <a:extLst>
                    <a:ext uri="{9D8B030D-6E8A-4147-A177-3AD203B41FA5}">
                      <a16:colId xmlns="" xmlns:a16="http://schemas.microsoft.com/office/drawing/2014/main" val="579172588"/>
                    </a:ext>
                  </a:extLst>
                </a:gridCol>
                <a:gridCol w="1566808">
                  <a:extLst>
                    <a:ext uri="{9D8B030D-6E8A-4147-A177-3AD203B41FA5}">
                      <a16:colId xmlns="" xmlns:a16="http://schemas.microsoft.com/office/drawing/2014/main" val="1220641732"/>
                    </a:ext>
                  </a:extLst>
                </a:gridCol>
                <a:gridCol w="1178828">
                  <a:extLst>
                    <a:ext uri="{9D8B030D-6E8A-4147-A177-3AD203B41FA5}">
                      <a16:colId xmlns="" xmlns:a16="http://schemas.microsoft.com/office/drawing/2014/main" val="1124944264"/>
                    </a:ext>
                  </a:extLst>
                </a:gridCol>
              </a:tblGrid>
              <a:tr h="9833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 smtClean="0"/>
                        <a:t>Programmi</a:t>
                      </a:r>
                      <a:r>
                        <a:rPr lang="en-US" sz="1200" dirty="0" smtClean="0"/>
                        <a:t> di </a:t>
                      </a:r>
                      <a:r>
                        <a:rPr lang="en-US" sz="1200" dirty="0" err="1" smtClean="0"/>
                        <a:t>investimento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produttivo</a:t>
                      </a:r>
                      <a:r>
                        <a:rPr lang="en-US" sz="1200" dirty="0" smtClean="0"/>
                        <a:t> </a:t>
                      </a:r>
                    </a:p>
                    <a:p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smtClean="0"/>
                        <a:t>Terreno</a:t>
                      </a:r>
                      <a:endParaRPr lang="it-IT" sz="1200" smtClean="0"/>
                    </a:p>
                    <a:p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smtClean="0"/>
                        <a:t>Opere Murarie</a:t>
                      </a:r>
                      <a:endParaRPr lang="it-IT" sz="1200" smtClean="0"/>
                    </a:p>
                    <a:p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Impianti/</a:t>
                      </a:r>
                    </a:p>
                    <a:p>
                      <a:r>
                        <a:rPr lang="en-US" sz="1200" dirty="0" err="1" smtClean="0"/>
                        <a:t>Macchinari</a:t>
                      </a:r>
                      <a:r>
                        <a:rPr lang="en-US" sz="1200" dirty="0" smtClean="0"/>
                        <a:t>/</a:t>
                      </a:r>
                    </a:p>
                    <a:p>
                      <a:r>
                        <a:rPr lang="en-US" sz="1200" dirty="0" err="1" smtClean="0"/>
                        <a:t>Attrezzature</a:t>
                      </a:r>
                      <a:endParaRPr lang="it-IT" sz="1200" dirty="0" smtClean="0"/>
                    </a:p>
                    <a:p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 smtClean="0"/>
                        <a:t>Immobilizzazioni</a:t>
                      </a:r>
                      <a:endParaRPr lang="en-US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 smtClean="0"/>
                        <a:t>Immateriali</a:t>
                      </a:r>
                      <a:endParaRPr lang="it-IT" sz="1200" dirty="0" smtClean="0"/>
                    </a:p>
                    <a:p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Consulenze</a:t>
                      </a:r>
                      <a:r>
                        <a:rPr lang="en-US" sz="1200" dirty="0" smtClean="0"/>
                        <a:t> e Servizi ICT </a:t>
                      </a:r>
                    </a:p>
                    <a:p>
                      <a:r>
                        <a:rPr lang="en-US" sz="1200" dirty="0" smtClean="0"/>
                        <a:t>SOLO PMI</a:t>
                      </a:r>
                      <a:endParaRPr lang="it-IT" sz="1200" dirty="0" smtClean="0"/>
                    </a:p>
                    <a:p>
                      <a:endParaRPr lang="it-IT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942335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Massima</a:t>
                      </a:r>
                      <a:r>
                        <a:rPr lang="en-US" sz="1200" dirty="0" smtClean="0"/>
                        <a:t> </a:t>
                      </a:r>
                    </a:p>
                    <a:p>
                      <a:r>
                        <a:rPr lang="en-US" sz="1200" dirty="0" err="1" smtClean="0"/>
                        <a:t>Intensità</a:t>
                      </a:r>
                      <a:r>
                        <a:rPr lang="en-US" sz="1200" dirty="0" smtClean="0"/>
                        <a:t> di </a:t>
                      </a:r>
                    </a:p>
                    <a:p>
                      <a:r>
                        <a:rPr lang="en-US" sz="1200" dirty="0" err="1" smtClean="0"/>
                        <a:t>Aiuto</a:t>
                      </a:r>
                      <a:endParaRPr lang="it-IT" sz="1200" dirty="0" smtClean="0"/>
                    </a:p>
                    <a:p>
                      <a:pPr algn="ctr"/>
                      <a:endParaRPr lang="it-IT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300" dirty="0" smtClean="0"/>
                        <a:t>45%</a:t>
                      </a:r>
                      <a:endParaRPr lang="it-IT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300" dirty="0" smtClean="0"/>
                        <a:t>45%</a:t>
                      </a:r>
                      <a:endParaRPr lang="it-IT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300" dirty="0" smtClean="0"/>
                        <a:t>45%</a:t>
                      </a:r>
                      <a:endParaRPr lang="it-IT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300" dirty="0" smtClean="0"/>
                        <a:t>45%</a:t>
                      </a:r>
                      <a:endParaRPr lang="it-IT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300" dirty="0" smtClean="0"/>
                        <a:t>50%</a:t>
                      </a:r>
                      <a:endParaRPr lang="it-IT" sz="13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77928049"/>
                  </a:ext>
                </a:extLst>
              </a:tr>
            </a:tbl>
          </a:graphicData>
        </a:graphic>
      </p:graphicFrame>
      <p:pic>
        <p:nvPicPr>
          <p:cNvPr id="6" name="Immagine 5"/>
          <p:cNvPicPr/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805264"/>
            <a:ext cx="956945" cy="9448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28409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ccia a destra 3"/>
          <p:cNvSpPr/>
          <p:nvPr/>
        </p:nvSpPr>
        <p:spPr>
          <a:xfrm>
            <a:off x="585976" y="620688"/>
            <a:ext cx="7730440" cy="11521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971600" y="1012085"/>
            <a:ext cx="6768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95000"/>
                  </a:schemeClr>
                </a:solidFill>
              </a:rPr>
              <a:t>FORMA ED INTENSITA’ DELLE AGEVOLAZIONI</a:t>
            </a:r>
            <a:endParaRPr lang="it-IT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949679" y="1988840"/>
            <a:ext cx="6637528" cy="204671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300" b="1" dirty="0" err="1" smtClean="0"/>
              <a:t>Finanziamento</a:t>
            </a:r>
            <a:r>
              <a:rPr lang="en-US" sz="1300" b="1" dirty="0" smtClean="0"/>
              <a:t> </a:t>
            </a:r>
            <a:r>
              <a:rPr lang="en-US" sz="1300" b="1" dirty="0"/>
              <a:t>Agevolato</a:t>
            </a:r>
          </a:p>
          <a:p>
            <a:endParaRPr lang="it-IT" sz="13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300" dirty="0" smtClean="0"/>
              <a:t>50</a:t>
            </a:r>
            <a:r>
              <a:rPr lang="it-IT" sz="1300" dirty="0"/>
              <a:t>% della spesa ammissibile </a:t>
            </a:r>
            <a:r>
              <a:rPr lang="it-IT" sz="1300" b="1" dirty="0">
                <a:solidFill>
                  <a:srgbClr val="FF0000"/>
                </a:solidFill>
              </a:rPr>
              <a:t>(NOVITÀ) </a:t>
            </a:r>
            <a:endParaRPr lang="it-IT" sz="1300" dirty="0">
              <a:solidFill>
                <a:srgbClr val="FF000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300" dirty="0" smtClean="0"/>
              <a:t>durata </a:t>
            </a:r>
            <a:r>
              <a:rPr lang="it-IT" sz="1300" dirty="0"/>
              <a:t>10 anni + max 3 di preammortamento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300" dirty="0" smtClean="0"/>
              <a:t>tasso </a:t>
            </a:r>
            <a:r>
              <a:rPr lang="it-IT" sz="1300" dirty="0"/>
              <a:t>20% del </a:t>
            </a:r>
            <a:r>
              <a:rPr lang="it-IT" sz="1300" i="1" dirty="0" err="1"/>
              <a:t>reference</a:t>
            </a:r>
            <a:r>
              <a:rPr lang="it-IT" sz="1300" i="1" dirty="0"/>
              <a:t> rate </a:t>
            </a:r>
            <a:r>
              <a:rPr lang="it-IT" sz="1300" dirty="0"/>
              <a:t>e comunque non inferiore allo 0,5% </a:t>
            </a:r>
            <a:endParaRPr lang="it-IT" sz="1300" dirty="0" smtClean="0"/>
          </a:p>
          <a:p>
            <a:endParaRPr lang="it-IT" sz="1300" dirty="0" smtClean="0"/>
          </a:p>
          <a:p>
            <a:r>
              <a:rPr lang="it-IT" sz="1300" dirty="0" smtClean="0"/>
              <a:t>Il </a:t>
            </a:r>
            <a:r>
              <a:rPr lang="it-IT" sz="1300" dirty="0"/>
              <a:t>finanziamento è accompagnato da garanzie reali (ipoteca e privilegio speciale) da acquisire </a:t>
            </a:r>
            <a:r>
              <a:rPr lang="it-IT" sz="1300" b="1" dirty="0"/>
              <a:t>esclusivamente </a:t>
            </a:r>
            <a:r>
              <a:rPr lang="it-IT" sz="1300" dirty="0"/>
              <a:t>sui beni del programma agevolato </a:t>
            </a:r>
            <a:r>
              <a:rPr lang="it-IT" sz="1300" b="1" dirty="0">
                <a:solidFill>
                  <a:srgbClr val="FF0000"/>
                </a:solidFill>
              </a:rPr>
              <a:t>(NOVITÀ) </a:t>
            </a:r>
            <a:endParaRPr lang="it-IT" sz="1300" dirty="0">
              <a:solidFill>
                <a:srgbClr val="FF0000"/>
              </a:solidFill>
            </a:endParaRPr>
          </a:p>
          <a:p>
            <a:endParaRPr lang="en-US" sz="1300" b="1" dirty="0" smtClean="0"/>
          </a:p>
          <a:p>
            <a:endParaRPr lang="it-IT" sz="1000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971600" y="4149080"/>
            <a:ext cx="6688833" cy="1846659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300" b="1" dirty="0"/>
              <a:t>Contributo conto impianti/alla spesa (a fondo </a:t>
            </a:r>
            <a:r>
              <a:rPr lang="en-US" sz="1300" b="1" dirty="0" err="1"/>
              <a:t>perduto</a:t>
            </a:r>
            <a:r>
              <a:rPr lang="en-US" sz="1300" b="1" dirty="0" smtClean="0"/>
              <a:t>)</a:t>
            </a:r>
          </a:p>
          <a:p>
            <a:endParaRPr lang="en-US" sz="1300" b="1" dirty="0"/>
          </a:p>
          <a:p>
            <a:endParaRPr lang="it-IT" sz="13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300" dirty="0" smtClean="0"/>
              <a:t>max </a:t>
            </a:r>
            <a:r>
              <a:rPr lang="it-IT" sz="1300" dirty="0"/>
              <a:t>25% della spesa ammissibile nel rispetto dell’ESL </a:t>
            </a:r>
            <a:endParaRPr lang="it-IT" sz="13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it-IT" sz="1300" dirty="0"/>
          </a:p>
          <a:p>
            <a:r>
              <a:rPr lang="it-IT" sz="1300" dirty="0" smtClean="0"/>
              <a:t>La </a:t>
            </a:r>
            <a:r>
              <a:rPr lang="it-IT" sz="1300" dirty="0"/>
              <a:t>somma del finanziamento agevolato e del contributo a fondo perduto non può essere superiore al 75% degli investimenti ammissibili </a:t>
            </a:r>
          </a:p>
          <a:p>
            <a:endParaRPr lang="en-US" sz="1300" b="1" dirty="0"/>
          </a:p>
          <a:p>
            <a:endParaRPr lang="it-IT" sz="1000" dirty="0"/>
          </a:p>
        </p:txBody>
      </p:sp>
      <p:sp>
        <p:nvSpPr>
          <p:cNvPr id="9" name="Titolo 2"/>
          <p:cNvSpPr txBox="1">
            <a:spLocks/>
          </p:cNvSpPr>
          <p:nvPr/>
        </p:nvSpPr>
        <p:spPr>
          <a:xfrm>
            <a:off x="585976" y="116632"/>
            <a:ext cx="8003232" cy="634082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it-IT" sz="2000" b="0" dirty="0">
                <a:solidFill>
                  <a:schemeClr val="accent6">
                    <a:lumMod val="75000"/>
                  </a:schemeClr>
                </a:solidFill>
              </a:rPr>
              <a:t>Agevolazioni di cui alla Legge 181/1989 in favore di programmi di investimento finalizzati alla riqualificazione delle aree di crisi industriali. </a:t>
            </a:r>
          </a:p>
        </p:txBody>
      </p:sp>
      <p:pic>
        <p:nvPicPr>
          <p:cNvPr id="7" name="Immagine 6"/>
          <p:cNvPicPr/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805264"/>
            <a:ext cx="956945" cy="9448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82594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5846</TotalTime>
  <Words>2054</Words>
  <Application>Microsoft Office PowerPoint</Application>
  <PresentationFormat>Presentazione su schermo (4:3)</PresentationFormat>
  <Paragraphs>265</Paragraphs>
  <Slides>12</Slides>
  <Notes>12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3" baseType="lpstr">
      <vt:lpstr>Tema di Office</vt:lpstr>
      <vt:lpstr>Presentazione standard di PowerPoint</vt:lpstr>
      <vt:lpstr>Presentazione standard di PowerPoint</vt:lpstr>
      <vt:lpstr>Presentazione standard di PowerPoint</vt:lpstr>
      <vt:lpstr>I progetti per il territorio:  il ruolo di Confindustria Taranto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INVITALIA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Rilancio delle aree di crisi industriale</dc:title>
  <dc:creator>Pignalosa Pasquale</dc:creator>
  <cp:lastModifiedBy>Giusy Parascandolo</cp:lastModifiedBy>
  <cp:revision>156</cp:revision>
  <cp:lastPrinted>2017-01-11T08:38:51Z</cp:lastPrinted>
  <dcterms:created xsi:type="dcterms:W3CDTF">2016-04-06T08:37:13Z</dcterms:created>
  <dcterms:modified xsi:type="dcterms:W3CDTF">2017-01-16T11:34:37Z</dcterms:modified>
</cp:coreProperties>
</file>